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1173" r:id="rId2"/>
    <p:sldId id="258" r:id="rId3"/>
    <p:sldId id="259" r:id="rId4"/>
    <p:sldId id="318" r:id="rId5"/>
    <p:sldId id="1306" r:id="rId6"/>
    <p:sldId id="1308" r:id="rId7"/>
    <p:sldId id="1307" r:id="rId8"/>
    <p:sldId id="1309" r:id="rId9"/>
    <p:sldId id="1310" r:id="rId10"/>
    <p:sldId id="1198" r:id="rId11"/>
    <p:sldId id="1260" r:id="rId12"/>
    <p:sldId id="1196" r:id="rId13"/>
    <p:sldId id="1544" r:id="rId14"/>
    <p:sldId id="1546" r:id="rId15"/>
    <p:sldId id="1547" r:id="rId16"/>
    <p:sldId id="1545" r:id="rId17"/>
    <p:sldId id="1548" r:id="rId18"/>
    <p:sldId id="1549" r:id="rId19"/>
    <p:sldId id="1560" r:id="rId20"/>
    <p:sldId id="1551" r:id="rId21"/>
    <p:sldId id="1550" r:id="rId22"/>
    <p:sldId id="1557" r:id="rId23"/>
    <p:sldId id="1559" r:id="rId24"/>
    <p:sldId id="1558" r:id="rId25"/>
    <p:sldId id="1272" r:id="rId26"/>
    <p:sldId id="1312" r:id="rId27"/>
    <p:sldId id="1311" r:id="rId28"/>
    <p:sldId id="1268" r:id="rId29"/>
    <p:sldId id="1271" r:id="rId30"/>
    <p:sldId id="1305" r:id="rId31"/>
    <p:sldId id="1553" r:id="rId32"/>
    <p:sldId id="1554" r:id="rId33"/>
    <p:sldId id="1555" r:id="rId34"/>
    <p:sldId id="1561" r:id="rId35"/>
    <p:sldId id="1318" r:id="rId36"/>
    <p:sldId id="1562" r:id="rId37"/>
    <p:sldId id="1563" r:id="rId38"/>
    <p:sldId id="118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5" userDrawn="1">
          <p15:clr>
            <a:srgbClr val="A4A3A4"/>
          </p15:clr>
        </p15:guide>
        <p15:guide id="2" pos="3817" userDrawn="1">
          <p15:clr>
            <a:srgbClr val="A4A3A4"/>
          </p15:clr>
        </p15:guide>
        <p15:guide id="3" pos="4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738" autoAdjust="0"/>
  </p:normalViewPr>
  <p:slideViewPr>
    <p:cSldViewPr snapToGrid="0" showGuides="1">
      <p:cViewPr varScale="1">
        <p:scale>
          <a:sx n="55" d="100"/>
          <a:sy n="55" d="100"/>
        </p:scale>
        <p:origin x="1028" y="32"/>
      </p:cViewPr>
      <p:guideLst>
        <p:guide orient="horz" pos="1275"/>
        <p:guide pos="3817"/>
        <p:guide pos="483"/>
      </p:guideLst>
    </p:cSldViewPr>
  </p:slideViewPr>
  <p:outlineViewPr>
    <p:cViewPr>
      <p:scale>
        <a:sx n="33" d="100"/>
        <a:sy n="33" d="100"/>
      </p:scale>
      <p:origin x="0" y="-7308"/>
    </p:cViewPr>
  </p:outlineViewPr>
  <p:notesTextViewPr>
    <p:cViewPr>
      <p:scale>
        <a:sx n="1" d="1"/>
        <a:sy n="1" d="1"/>
      </p:scale>
      <p:origin x="0" y="0"/>
    </p:cViewPr>
  </p:notesTextViewPr>
  <p:sorterViewPr>
    <p:cViewPr>
      <p:scale>
        <a:sx n="100" d="100"/>
        <a:sy n="100" d="100"/>
      </p:scale>
      <p:origin x="0" y="-238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C85E7-C755-427D-BEB8-30FD397FEE19}" type="datetimeFigureOut">
              <a:rPr lang="fr-CA" smtClean="0"/>
              <a:t>2024-01-20</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39BC66-3363-40B8-B345-F340A53458A2}" type="slidenum">
              <a:rPr lang="fr-CA" smtClean="0"/>
              <a:t>‹N°›</a:t>
            </a:fld>
            <a:endParaRPr lang="fr-CA"/>
          </a:p>
        </p:txBody>
      </p:sp>
    </p:spTree>
    <p:extLst>
      <p:ext uri="{BB962C8B-B14F-4D97-AF65-F5344CB8AC3E}">
        <p14:creationId xmlns:p14="http://schemas.microsoft.com/office/powerpoint/2010/main" val="325901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ollev.com/adeptbook215?_ga=2.62976239.1139875840.1616249774-1583474693.1616249774"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www.polleverywhere.com/profile/coverage_area" TargetMode="External"/><Relationship Id="rId4" Type="http://schemas.openxmlformats.org/officeDocument/2006/relationships/hyperlink" Target="https://www.polleverywhere.com/profile/edit"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atlassian.com/git/tutorials/install-gi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indent="-457200" algn="just">
              <a:buFontTx/>
              <a:buChar char="-"/>
            </a:pPr>
            <a:r>
              <a:rPr lang="fr-CA" sz="2000" dirty="0"/>
              <a:t>Participer aux sondages et questionnaires: </a:t>
            </a:r>
          </a:p>
          <a:p>
            <a:pPr marL="1371600" lvl="2" indent="-457200" algn="just">
              <a:buFontTx/>
              <a:buChar char="-"/>
            </a:pPr>
            <a:r>
              <a:rPr lang="fr-CA" sz="2000" dirty="0"/>
              <a:t>Web( Ordinateur/tablette/téléphone) Accéder au lien suivant: </a:t>
            </a:r>
            <a:r>
              <a:rPr lang="en-CA" sz="2000" b="0" i="0" u="none" strike="noStrike" dirty="0">
                <a:solidFill>
                  <a:srgbClr val="007ACC"/>
                </a:solidFill>
                <a:effectLst/>
                <a:latin typeface="Source Sans Pro" panose="020B0503030403020204" pitchFamily="34" charset="0"/>
                <a:hlinkClick r:id="rId3"/>
              </a:rPr>
              <a:t>PollEv.com/adeptbook215</a:t>
            </a:r>
            <a:r>
              <a:rPr lang="en-CA" sz="2000" b="0" i="0" dirty="0">
                <a:solidFill>
                  <a:srgbClr val="0F172A"/>
                </a:solidFill>
                <a:effectLst/>
                <a:latin typeface="Source Sans Pro" panose="020B0503030403020204" pitchFamily="34" charset="0"/>
              </a:rPr>
              <a:t>,</a:t>
            </a:r>
            <a:r>
              <a:rPr lang="fr-CA" sz="2000" dirty="0"/>
              <a:t> </a:t>
            </a:r>
          </a:p>
          <a:p>
            <a:pPr marL="1371600" lvl="2" indent="-457200" algn="just">
              <a:buFontTx/>
              <a:buChar char="-"/>
            </a:pPr>
            <a:r>
              <a:rPr lang="fr-CA" sz="2000" dirty="0"/>
              <a:t>Envoyer le texte suivant </a:t>
            </a:r>
            <a:r>
              <a:rPr lang="en-CA" sz="2000" b="0" i="0" u="none" strike="noStrike" dirty="0">
                <a:solidFill>
                  <a:srgbClr val="007ACC"/>
                </a:solidFill>
                <a:effectLst/>
                <a:latin typeface="Source Sans Pro" panose="020B0503030403020204" pitchFamily="34" charset="0"/>
                <a:hlinkClick r:id="rId4"/>
              </a:rPr>
              <a:t>ADEPTBOOK215</a:t>
            </a:r>
            <a:r>
              <a:rPr lang="en-CA" sz="2000" b="0" i="0" dirty="0">
                <a:solidFill>
                  <a:srgbClr val="0F172A"/>
                </a:solidFill>
                <a:effectLst/>
                <a:latin typeface="Source Sans Pro" panose="020B0503030403020204" pitchFamily="34" charset="0"/>
              </a:rPr>
              <a:t> au </a:t>
            </a:r>
            <a:r>
              <a:rPr lang="fr-CA" sz="2000" b="0" i="0" dirty="0">
                <a:solidFill>
                  <a:srgbClr val="0F172A"/>
                </a:solidFill>
                <a:effectLst/>
                <a:latin typeface="Source Sans Pro" panose="020B0503030403020204" pitchFamily="34" charset="0"/>
              </a:rPr>
              <a:t>numéro</a:t>
            </a:r>
            <a:r>
              <a:rPr lang="en-CA" sz="2000" b="0" i="0" dirty="0">
                <a:solidFill>
                  <a:srgbClr val="0F172A"/>
                </a:solidFill>
                <a:effectLst/>
                <a:latin typeface="Source Sans Pro" panose="020B0503030403020204" pitchFamily="34" charset="0"/>
              </a:rPr>
              <a:t> </a:t>
            </a:r>
            <a:r>
              <a:rPr lang="en-CA" sz="2000" b="0" i="0" u="none" strike="noStrike" dirty="0">
                <a:solidFill>
                  <a:srgbClr val="007ACC"/>
                </a:solidFill>
                <a:effectLst/>
                <a:latin typeface="Source Sans Pro" panose="020B0503030403020204" pitchFamily="34" charset="0"/>
                <a:hlinkClick r:id="rId5"/>
              </a:rPr>
              <a:t>37607</a:t>
            </a:r>
            <a:r>
              <a:rPr lang="en-CA" sz="2000" b="0" i="0" dirty="0">
                <a:solidFill>
                  <a:srgbClr val="0F172A"/>
                </a:solidFill>
                <a:effectLst/>
                <a:latin typeface="Source Sans Pro" panose="020B0503030403020204" pitchFamily="34" charset="0"/>
              </a:rPr>
              <a:t> </a:t>
            </a:r>
            <a:r>
              <a:rPr lang="fr-CA" sz="2000" b="0" i="0" dirty="0">
                <a:solidFill>
                  <a:srgbClr val="0F172A"/>
                </a:solidFill>
                <a:effectLst/>
                <a:latin typeface="Source Sans Pro" panose="020B0503030403020204" pitchFamily="34" charset="0"/>
              </a:rPr>
              <a:t>pour joindre la session et après répondre aux questions en choisissant </a:t>
            </a:r>
            <a:r>
              <a:rPr lang="fr-CA" sz="2000" dirty="0">
                <a:solidFill>
                  <a:srgbClr val="0F172A"/>
                </a:solidFill>
                <a:latin typeface="Source Sans Pro" panose="020B0503030403020204" pitchFamily="34" charset="0"/>
              </a:rPr>
              <a:t>1,2,3 ou 4. </a:t>
            </a:r>
          </a:p>
          <a:p>
            <a:pPr marL="457200" indent="-457200" algn="just">
              <a:buFontTx/>
              <a:buChar char="-"/>
            </a:pPr>
            <a:r>
              <a:rPr lang="fr-CA" sz="2000" dirty="0"/>
              <a:t>Constituer des groupes de ~ 4 participants pour travailler sur une étude de cas.</a:t>
            </a:r>
          </a:p>
          <a:p>
            <a:pPr marL="914400" lvl="1" indent="-457200" algn="just">
              <a:buFontTx/>
              <a:buChar char="-"/>
            </a:pPr>
            <a:r>
              <a:rPr lang="en-CA" sz="2000" b="0" i="0" u="none" strike="noStrike" dirty="0">
                <a:solidFill>
                  <a:srgbClr val="007ACC"/>
                </a:solidFill>
                <a:effectLst/>
                <a:latin typeface="Source Sans Pro" panose="020B0503030403020204" pitchFamily="34" charset="0"/>
                <a:hlinkClick r:id="rId3"/>
              </a:rPr>
              <a:t>PollEv.com/adeptbook215</a:t>
            </a:r>
            <a:endParaRPr lang="fr-CA" sz="2000" dirty="0"/>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1</a:t>
            </a:fld>
            <a:endParaRPr lang="fr-CA"/>
          </a:p>
        </p:txBody>
      </p:sp>
    </p:spTree>
    <p:extLst>
      <p:ext uri="{BB962C8B-B14F-4D97-AF65-F5344CB8AC3E}">
        <p14:creationId xmlns:p14="http://schemas.microsoft.com/office/powerpoint/2010/main" val="426283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374151"/>
                </a:solidFill>
                <a:effectLst/>
                <a:latin typeface="Söhne"/>
              </a:rPr>
              <a:t>Les </a:t>
            </a:r>
            <a:r>
              <a:rPr lang="fr-FR" b="0" i="0" dirty="0" err="1">
                <a:solidFill>
                  <a:srgbClr val="374151"/>
                </a:solidFill>
                <a:effectLst/>
                <a:latin typeface="Söhne"/>
              </a:rPr>
              <a:t>microservices</a:t>
            </a:r>
            <a:r>
              <a:rPr lang="fr-FR" b="0" i="0" dirty="0">
                <a:solidFill>
                  <a:srgbClr val="374151"/>
                </a:solidFill>
                <a:effectLst/>
                <a:latin typeface="Söhne"/>
              </a:rPr>
              <a:t> sont une approche de conception logicielle qui divise une application en petits services autonomes et indépendants. Chaque </a:t>
            </a:r>
            <a:r>
              <a:rPr lang="fr-FR" b="0" i="0" dirty="0" err="1">
                <a:solidFill>
                  <a:srgbClr val="374151"/>
                </a:solidFill>
                <a:effectLst/>
                <a:latin typeface="Söhne"/>
              </a:rPr>
              <a:t>microservice</a:t>
            </a:r>
            <a:r>
              <a:rPr lang="fr-FR" b="0" i="0" dirty="0">
                <a:solidFill>
                  <a:srgbClr val="374151"/>
                </a:solidFill>
                <a:effectLst/>
                <a:latin typeface="Söhne"/>
              </a:rPr>
              <a:t> représente une fonctionnalité spécifique de l'application et communique avec les autres </a:t>
            </a:r>
            <a:r>
              <a:rPr lang="fr-FR" b="0" i="0" dirty="0" err="1">
                <a:solidFill>
                  <a:srgbClr val="374151"/>
                </a:solidFill>
                <a:effectLst/>
                <a:latin typeface="Söhne"/>
              </a:rPr>
              <a:t>microservices</a:t>
            </a:r>
            <a:r>
              <a:rPr lang="fr-FR" b="0" i="0" dirty="0">
                <a:solidFill>
                  <a:srgbClr val="374151"/>
                </a:solidFill>
                <a:effectLst/>
                <a:latin typeface="Söhne"/>
              </a:rPr>
              <a:t> via des API bien définies. Comparons cela à la construction d'un robot avec plusieurs composants.</a:t>
            </a:r>
          </a:p>
          <a:p>
            <a:pPr algn="l"/>
            <a:endParaRPr lang="fr-FR" dirty="0">
              <a:solidFill>
                <a:srgbClr val="374151"/>
              </a:solidFill>
              <a:latin typeface="Söhne"/>
            </a:endParaRPr>
          </a:p>
          <a:p>
            <a:pPr algn="l"/>
            <a:endParaRPr lang="fr-FR" b="0" i="0" dirty="0">
              <a:solidFill>
                <a:srgbClr val="374151"/>
              </a:solidFill>
              <a:effectLst/>
              <a:latin typeface="Söhne"/>
            </a:endParaRPr>
          </a:p>
          <a:p>
            <a:pPr algn="l"/>
            <a:r>
              <a:rPr lang="fr-FR" b="1" i="0" dirty="0">
                <a:solidFill>
                  <a:srgbClr val="374151"/>
                </a:solidFill>
                <a:effectLst/>
                <a:latin typeface="Söhne"/>
              </a:rPr>
              <a:t>Analogie du Robot :</a:t>
            </a:r>
            <a:r>
              <a:rPr lang="fr-FR" b="0" i="0" dirty="0">
                <a:solidFill>
                  <a:srgbClr val="374151"/>
                </a:solidFill>
                <a:effectLst/>
                <a:latin typeface="Söhne"/>
              </a:rPr>
              <a:t> Imaginez que vous construisez un robot. Plutôt que de créer un seul robot géant qui fait tout (un monolithe), vous pouvez diviser les tâches. Par exemple, un </a:t>
            </a:r>
            <a:r>
              <a:rPr lang="fr-FR" b="0" i="0" dirty="0" err="1">
                <a:solidFill>
                  <a:srgbClr val="374151"/>
                </a:solidFill>
                <a:effectLst/>
                <a:latin typeface="Söhne"/>
              </a:rPr>
              <a:t>microservice</a:t>
            </a:r>
            <a:r>
              <a:rPr lang="fr-FR" b="0" i="0" dirty="0">
                <a:solidFill>
                  <a:srgbClr val="374151"/>
                </a:solidFill>
                <a:effectLst/>
                <a:latin typeface="Söhne"/>
              </a:rPr>
              <a:t> serait comme le bras du robot responsable de saisir des objets. Un autre </a:t>
            </a:r>
            <a:r>
              <a:rPr lang="fr-FR" b="0" i="0" dirty="0" err="1">
                <a:solidFill>
                  <a:srgbClr val="374151"/>
                </a:solidFill>
                <a:effectLst/>
                <a:latin typeface="Söhne"/>
              </a:rPr>
              <a:t>microservice</a:t>
            </a:r>
            <a:r>
              <a:rPr lang="fr-FR" b="0" i="0" dirty="0">
                <a:solidFill>
                  <a:srgbClr val="374151"/>
                </a:solidFill>
                <a:effectLst/>
                <a:latin typeface="Söhne"/>
              </a:rPr>
              <a:t> pourrait être les jambes pour se déplacer. Chaque partie fait un travail spécifique, et ensemble, elles forment un robot complet.</a:t>
            </a:r>
          </a:p>
          <a:p>
            <a:pPr algn="l"/>
            <a:endParaRPr lang="fr-FR" b="0" i="0" dirty="0">
              <a:solidFill>
                <a:srgbClr val="374151"/>
              </a:solidFill>
              <a:effectLst/>
              <a:latin typeface="Söhne"/>
            </a:endParaRPr>
          </a:p>
          <a:p>
            <a:pPr algn="l"/>
            <a:r>
              <a:rPr lang="fr-FR" b="0" i="0" dirty="0">
                <a:solidFill>
                  <a:srgbClr val="374151"/>
                </a:solidFill>
                <a:effectLst/>
                <a:latin typeface="Söhne"/>
              </a:rPr>
              <a:t>Prenons l'exemple d'une application de commerce électronique. Dans une approche monolithique, toute l'application, y compris la gestion des utilisateurs, la gestion des produits, et le traitement des paiements, serait dans un seul programme. Avec les </a:t>
            </a:r>
            <a:r>
              <a:rPr lang="fr-FR" b="0" i="0" dirty="0" err="1">
                <a:solidFill>
                  <a:srgbClr val="374151"/>
                </a:solidFill>
                <a:effectLst/>
                <a:latin typeface="Söhne"/>
              </a:rPr>
              <a:t>microservices</a:t>
            </a:r>
            <a:r>
              <a:rPr lang="fr-FR" b="0" i="0" dirty="0">
                <a:solidFill>
                  <a:srgbClr val="374151"/>
                </a:solidFill>
                <a:effectLst/>
                <a:latin typeface="Söhne"/>
              </a:rPr>
              <a:t>, chaque fonctionnalité serait un </a:t>
            </a:r>
            <a:r>
              <a:rPr lang="fr-FR" b="0" i="0" dirty="0" err="1">
                <a:solidFill>
                  <a:srgbClr val="374151"/>
                </a:solidFill>
                <a:effectLst/>
                <a:latin typeface="Söhne"/>
              </a:rPr>
              <a:t>microservice</a:t>
            </a:r>
            <a:r>
              <a:rPr lang="fr-FR" b="0" i="0" dirty="0">
                <a:solidFill>
                  <a:srgbClr val="374151"/>
                </a:solidFill>
                <a:effectLst/>
                <a:latin typeface="Söhne"/>
              </a:rPr>
              <a:t> distinct.</a:t>
            </a:r>
          </a:p>
          <a:p>
            <a:pPr algn="l"/>
            <a:endParaRPr lang="fr-FR" b="0" i="0" dirty="0">
              <a:solidFill>
                <a:srgbClr val="374151"/>
              </a:solidFill>
              <a:effectLst/>
              <a:latin typeface="Söhne"/>
            </a:endParaRPr>
          </a:p>
          <a:p>
            <a:pPr marL="742950" lvl="1" indent="-285750">
              <a:buFont typeface="Arial" panose="020B0604020202020204" pitchFamily="34" charset="0"/>
              <a:buChar char="•"/>
            </a:pPr>
            <a:r>
              <a:rPr lang="fr-FR" b="1" i="0" dirty="0" err="1">
                <a:solidFill>
                  <a:srgbClr val="374151"/>
                </a:solidFill>
                <a:effectLst/>
                <a:latin typeface="Söhne"/>
              </a:rPr>
              <a:t>Microservice</a:t>
            </a:r>
            <a:r>
              <a:rPr lang="fr-FR" b="1" i="0" dirty="0">
                <a:solidFill>
                  <a:srgbClr val="374151"/>
                </a:solidFill>
                <a:effectLst/>
                <a:latin typeface="Söhne"/>
              </a:rPr>
              <a:t> Utilisateurs :</a:t>
            </a:r>
            <a:r>
              <a:rPr lang="fr-FR" b="0" i="0" dirty="0">
                <a:solidFill>
                  <a:srgbClr val="374151"/>
                </a:solidFill>
                <a:effectLst/>
                <a:latin typeface="Söhne"/>
              </a:rPr>
              <a:t> Gère l'inscription, la connexion, et les profils des utilisateurs.</a:t>
            </a:r>
          </a:p>
          <a:p>
            <a:pPr marL="742950" lvl="1" indent="-285750">
              <a:buFont typeface="Arial" panose="020B0604020202020204" pitchFamily="34" charset="0"/>
              <a:buChar char="•"/>
            </a:pPr>
            <a:r>
              <a:rPr lang="fr-FR" b="1" i="0" dirty="0" err="1">
                <a:solidFill>
                  <a:srgbClr val="374151"/>
                </a:solidFill>
                <a:effectLst/>
                <a:latin typeface="Söhne"/>
              </a:rPr>
              <a:t>Microservice</a:t>
            </a:r>
            <a:r>
              <a:rPr lang="fr-FR" b="1" i="0" dirty="0">
                <a:solidFill>
                  <a:srgbClr val="374151"/>
                </a:solidFill>
                <a:effectLst/>
                <a:latin typeface="Söhne"/>
              </a:rPr>
              <a:t> Produits :</a:t>
            </a:r>
            <a:r>
              <a:rPr lang="fr-FR" b="0" i="0" dirty="0">
                <a:solidFill>
                  <a:srgbClr val="374151"/>
                </a:solidFill>
                <a:effectLst/>
                <a:latin typeface="Söhne"/>
              </a:rPr>
              <a:t> Gère la liste des produits, les détails et les avis.</a:t>
            </a:r>
          </a:p>
          <a:p>
            <a:pPr marL="742950" lvl="1" indent="-285750">
              <a:buFont typeface="Arial" panose="020B0604020202020204" pitchFamily="34" charset="0"/>
              <a:buChar char="•"/>
            </a:pPr>
            <a:r>
              <a:rPr lang="fr-FR" b="1" i="0" dirty="0" err="1">
                <a:solidFill>
                  <a:srgbClr val="374151"/>
                </a:solidFill>
                <a:effectLst/>
                <a:latin typeface="Söhne"/>
              </a:rPr>
              <a:t>Microservice</a:t>
            </a:r>
            <a:r>
              <a:rPr lang="fr-FR" b="1" i="0" dirty="0">
                <a:solidFill>
                  <a:srgbClr val="374151"/>
                </a:solidFill>
                <a:effectLst/>
                <a:latin typeface="Söhne"/>
              </a:rPr>
              <a:t> Paiements :</a:t>
            </a:r>
            <a:r>
              <a:rPr lang="fr-FR" b="0" i="0" dirty="0">
                <a:solidFill>
                  <a:srgbClr val="374151"/>
                </a:solidFill>
                <a:effectLst/>
                <a:latin typeface="Söhne"/>
              </a:rPr>
              <a:t> Gère les transactions financières et les paiements.</a:t>
            </a:r>
          </a:p>
          <a:p>
            <a:pPr algn="l"/>
            <a:endParaRPr lang="fr-FR" b="0" i="0" dirty="0">
              <a:solidFill>
                <a:srgbClr val="374151"/>
              </a:solidFill>
              <a:effectLst/>
              <a:latin typeface="Söhne"/>
            </a:endParaRPr>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20</a:t>
            </a:fld>
            <a:endParaRPr lang="fr-CA"/>
          </a:p>
        </p:txBody>
      </p:sp>
    </p:spTree>
    <p:extLst>
      <p:ext uri="{BB962C8B-B14F-4D97-AF65-F5344CB8AC3E}">
        <p14:creationId xmlns:p14="http://schemas.microsoft.com/office/powerpoint/2010/main" val="4218524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23</a:t>
            </a:fld>
            <a:endParaRPr lang="fr-CA"/>
          </a:p>
        </p:txBody>
      </p:sp>
    </p:spTree>
    <p:extLst>
      <p:ext uri="{BB962C8B-B14F-4D97-AF65-F5344CB8AC3E}">
        <p14:creationId xmlns:p14="http://schemas.microsoft.com/office/powerpoint/2010/main" val="57502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Calibri" panose="020F0502020204030204" pitchFamily="34" charset="0"/>
                <a:cs typeface="Times New Roman" panose="02020603050405020304" pitchFamily="18" charset="0"/>
              </a:rPr>
              <a:t>Les employés demandent plus de souplesse dans leur programme d'avantages sociaux et la direction souhaite promouvoir la loyauté et le bon moral de de son personnel. le problème est donc de savoir comment traiter les transactions pour obtenir la souplesse voulue dans les régimes de soins médicaux ,programme de mieux-être, option d'investissement,  pension de retraite et autres programmes d'avantages offerts au personnel</a:t>
            </a:r>
            <a:endParaRPr lang="en-CA" dirty="0">
              <a:latin typeface="Calibri" panose="020F0502020204030204" pitchFamily="34" charset="0"/>
              <a:cs typeface="Times New Roman" panose="02020603050405020304" pitchFamily="18" charset="0"/>
            </a:endParaRPr>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25</a:t>
            </a:fld>
            <a:endParaRPr lang="fr-CA"/>
          </a:p>
        </p:txBody>
      </p:sp>
    </p:spTree>
    <p:extLst>
      <p:ext uri="{BB962C8B-B14F-4D97-AF65-F5344CB8AC3E}">
        <p14:creationId xmlns:p14="http://schemas.microsoft.com/office/powerpoint/2010/main" val="1974867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26</a:t>
            </a:fld>
            <a:endParaRPr lang="fr-CA"/>
          </a:p>
        </p:txBody>
      </p:sp>
    </p:spTree>
    <p:extLst>
      <p:ext uri="{BB962C8B-B14F-4D97-AF65-F5344CB8AC3E}">
        <p14:creationId xmlns:p14="http://schemas.microsoft.com/office/powerpoint/2010/main" val="239554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27</a:t>
            </a:fld>
            <a:endParaRPr lang="fr-CA"/>
          </a:p>
        </p:txBody>
      </p:sp>
    </p:spTree>
    <p:extLst>
      <p:ext uri="{BB962C8B-B14F-4D97-AF65-F5344CB8AC3E}">
        <p14:creationId xmlns:p14="http://schemas.microsoft.com/office/powerpoint/2010/main" val="143843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00000"/>
                </a:solidFill>
                <a:effectLst/>
                <a:latin typeface="century gothic" panose="020B0502020202020204" pitchFamily="34" charset="0"/>
              </a:rPr>
              <a:t>Les </a:t>
            </a:r>
            <a:r>
              <a:rPr lang="fr-FR" b="1" i="0" dirty="0">
                <a:solidFill>
                  <a:srgbClr val="000000"/>
                </a:solidFill>
                <a:effectLst/>
                <a:latin typeface="century gothic" panose="020B0502020202020204" pitchFamily="34" charset="0"/>
              </a:rPr>
              <a:t>testeurs</a:t>
            </a:r>
            <a:r>
              <a:rPr lang="fr-FR" b="0" i="0" dirty="0">
                <a:solidFill>
                  <a:srgbClr val="000000"/>
                </a:solidFill>
                <a:effectLst/>
                <a:latin typeface="century gothic" panose="020B0502020202020204" pitchFamily="34" charset="0"/>
              </a:rPr>
              <a:t> (ou </a:t>
            </a:r>
            <a:r>
              <a:rPr lang="fr-FR" b="1" i="0" dirty="0">
                <a:solidFill>
                  <a:srgbClr val="000000"/>
                </a:solidFill>
                <a:effectLst/>
                <a:latin typeface="century gothic" panose="020B0502020202020204" pitchFamily="34" charset="0"/>
              </a:rPr>
              <a:t>responsables en contrôle qualité</a:t>
            </a:r>
            <a:r>
              <a:rPr lang="fr-FR" b="0" i="0" dirty="0">
                <a:solidFill>
                  <a:srgbClr val="000000"/>
                </a:solidFill>
                <a:effectLst/>
                <a:latin typeface="century gothic" panose="020B0502020202020204" pitchFamily="34" charset="0"/>
              </a:rPr>
              <a:t>) conçoivent et réalisent des plans d'essais et s'assurent de la non-régression du système pendant son évolution</a:t>
            </a:r>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29</a:t>
            </a:fld>
            <a:endParaRPr lang="fr-CA"/>
          </a:p>
        </p:txBody>
      </p:sp>
    </p:spTree>
    <p:extLst>
      <p:ext uri="{BB962C8B-B14F-4D97-AF65-F5344CB8AC3E}">
        <p14:creationId xmlns:p14="http://schemas.microsoft.com/office/powerpoint/2010/main" val="37087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30</a:t>
            </a:fld>
            <a:endParaRPr lang="fr-CA"/>
          </a:p>
        </p:txBody>
      </p:sp>
    </p:spTree>
    <p:extLst>
      <p:ext uri="{BB962C8B-B14F-4D97-AF65-F5344CB8AC3E}">
        <p14:creationId xmlns:p14="http://schemas.microsoft.com/office/powerpoint/2010/main" val="231826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31</a:t>
            </a:fld>
            <a:endParaRPr lang="fr-CA"/>
          </a:p>
        </p:txBody>
      </p:sp>
    </p:spTree>
    <p:extLst>
      <p:ext uri="{BB962C8B-B14F-4D97-AF65-F5344CB8AC3E}">
        <p14:creationId xmlns:p14="http://schemas.microsoft.com/office/powerpoint/2010/main" val="1104350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32</a:t>
            </a:fld>
            <a:endParaRPr lang="fr-CA"/>
          </a:p>
        </p:txBody>
      </p:sp>
    </p:spTree>
    <p:extLst>
      <p:ext uri="{BB962C8B-B14F-4D97-AF65-F5344CB8AC3E}">
        <p14:creationId xmlns:p14="http://schemas.microsoft.com/office/powerpoint/2010/main" val="2271650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33</a:t>
            </a:fld>
            <a:endParaRPr lang="fr-CA"/>
          </a:p>
        </p:txBody>
      </p:sp>
    </p:spTree>
    <p:extLst>
      <p:ext uri="{BB962C8B-B14F-4D97-AF65-F5344CB8AC3E}">
        <p14:creationId xmlns:p14="http://schemas.microsoft.com/office/powerpoint/2010/main" val="3801007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b="0" i="0" u="none" strike="noStrike" baseline="0" dirty="0">
                <a:latin typeface="ArialMT"/>
              </a:rPr>
              <a:t>026047 - Rôle de l'analyste et cycles chronologiques de développement de systèmes</a:t>
            </a:r>
          </a:p>
          <a:p>
            <a:pPr algn="l"/>
            <a:r>
              <a:rPr lang="fr-FR" sz="1200" b="0" i="0" u="none" strike="noStrike" baseline="0" dirty="0">
                <a:latin typeface="ArialMT"/>
              </a:rPr>
              <a:t>026049 - Langage de modélisation unifié</a:t>
            </a:r>
          </a:p>
          <a:p>
            <a:pPr algn="l"/>
            <a:r>
              <a:rPr lang="fr-FR" sz="1200" b="0" i="0" u="none" strike="noStrike" baseline="0" dirty="0">
                <a:latin typeface="ArialMT"/>
              </a:rPr>
              <a:t>026051 - Techniques utilisant les méthodologies Agiles</a:t>
            </a:r>
            <a:endParaRPr lang="fr-CA" sz="1400" dirty="0"/>
          </a:p>
          <a:p>
            <a:endParaRPr lang="en-CA" dirty="0"/>
          </a:p>
        </p:txBody>
      </p:sp>
      <p:sp>
        <p:nvSpPr>
          <p:cNvPr id="4" name="Slide Number Placeholder 3"/>
          <p:cNvSpPr>
            <a:spLocks noGrp="1"/>
          </p:cNvSpPr>
          <p:nvPr>
            <p:ph type="sldNum" sz="quarter" idx="5"/>
          </p:nvPr>
        </p:nvSpPr>
        <p:spPr/>
        <p:txBody>
          <a:bodyPr/>
          <a:lstStyle/>
          <a:p>
            <a:fld id="{9C39BC66-3363-40B8-B345-F340A53458A2}" type="slidenum">
              <a:rPr lang="fr-CA" smtClean="0"/>
              <a:t>2</a:t>
            </a:fld>
            <a:endParaRPr lang="fr-CA"/>
          </a:p>
        </p:txBody>
      </p:sp>
    </p:spTree>
    <p:extLst>
      <p:ext uri="{BB962C8B-B14F-4D97-AF65-F5344CB8AC3E}">
        <p14:creationId xmlns:p14="http://schemas.microsoft.com/office/powerpoint/2010/main" val="3472879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4E443C"/>
                </a:solidFill>
                <a:effectLst/>
                <a:latin typeface="Arial" panose="020B0604020202020204" pitchFamily="34" charset="0"/>
                <a:cs typeface="Arial" panose="020B0604020202020204" pitchFamily="34" charset="0"/>
              </a:rPr>
              <a:t>Ceci nous mène aux trois sections principales d’un projet Git : le répertoire Git, le répertoire de travail et la zone d’index.</a:t>
            </a:r>
          </a:p>
          <a:p>
            <a:pPr algn="l"/>
            <a:r>
              <a:rPr lang="fr-FR" b="0" i="0" dirty="0">
                <a:solidFill>
                  <a:srgbClr val="4E443C"/>
                </a:solidFill>
                <a:effectLst/>
                <a:latin typeface="Arial" panose="020B0604020202020204" pitchFamily="34" charset="0"/>
              </a:rPr>
              <a:t>L’utilisation standard de Git se passe comme suit :</a:t>
            </a:r>
          </a:p>
          <a:p>
            <a:pPr marL="342900" indent="-342900" algn="l">
              <a:buFont typeface="+mj-lt"/>
              <a:buAutoNum type="arabicPeriod"/>
            </a:pPr>
            <a:r>
              <a:rPr lang="fr-FR" b="0" i="0" dirty="0">
                <a:solidFill>
                  <a:srgbClr val="4E443C"/>
                </a:solidFill>
                <a:effectLst/>
                <a:latin typeface="Arial" panose="020B0604020202020204" pitchFamily="34" charset="0"/>
              </a:rPr>
              <a:t>vous modifiez des fichiers dans votre répertoire de travail ;</a:t>
            </a:r>
          </a:p>
          <a:p>
            <a:pPr marL="342900" indent="-342900" algn="l">
              <a:buFont typeface="+mj-lt"/>
              <a:buAutoNum type="arabicPeriod"/>
            </a:pPr>
            <a:r>
              <a:rPr lang="fr-FR" b="0" i="0" dirty="0">
                <a:solidFill>
                  <a:srgbClr val="4E443C"/>
                </a:solidFill>
                <a:effectLst/>
                <a:latin typeface="Arial" panose="020B0604020202020204" pitchFamily="34" charset="0"/>
              </a:rPr>
              <a:t>vous indexez les fichiers modifiés, ce qui ajoute des instantanés de ces fichiers dans la zone d’index ;</a:t>
            </a:r>
          </a:p>
          <a:p>
            <a:pPr marL="342900" indent="-342900" algn="l">
              <a:buFont typeface="+mj-lt"/>
              <a:buAutoNum type="arabicPeriod"/>
            </a:pPr>
            <a:r>
              <a:rPr lang="fr-FR" b="0" i="0" dirty="0">
                <a:solidFill>
                  <a:srgbClr val="4E443C"/>
                </a:solidFill>
                <a:effectLst/>
                <a:latin typeface="Arial" panose="020B0604020202020204" pitchFamily="34" charset="0"/>
              </a:rPr>
              <a:t>vous validez, ce qui a pour effet de basculer les instantanés des fichiers de l’index dans la base de données du répertoire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4E443C"/>
              </a:solidFill>
              <a:effectLst/>
              <a:latin typeface="Arial" panose="020B0604020202020204" pitchFamily="34" charset="0"/>
              <a:cs typeface="Arial" panose="020B0604020202020204" pitchFamily="34" charset="0"/>
            </a:endParaRPr>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35</a:t>
            </a:fld>
            <a:endParaRPr lang="fr-CA"/>
          </a:p>
        </p:txBody>
      </p:sp>
    </p:spTree>
    <p:extLst>
      <p:ext uri="{BB962C8B-B14F-4D97-AF65-F5344CB8AC3E}">
        <p14:creationId xmlns:p14="http://schemas.microsoft.com/office/powerpoint/2010/main" val="3402971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4E443C"/>
                </a:solidFill>
                <a:effectLst/>
                <a:latin typeface="Arial" panose="020B0604020202020204" pitchFamily="34" charset="0"/>
                <a:cs typeface="Arial" panose="020B0604020202020204" pitchFamily="34" charset="0"/>
              </a:rPr>
              <a:t>Ceci nous mène aux trois sections principales d’un projet Git : le répertoire Git, le répertoire de travail et la zone d’index.</a:t>
            </a:r>
          </a:p>
          <a:p>
            <a:pPr algn="l"/>
            <a:r>
              <a:rPr lang="fr-FR" b="0" i="0" dirty="0">
                <a:solidFill>
                  <a:srgbClr val="4E443C"/>
                </a:solidFill>
                <a:effectLst/>
                <a:latin typeface="Arial" panose="020B0604020202020204" pitchFamily="34" charset="0"/>
              </a:rPr>
              <a:t>L’utilisation standard de Git se passe comme suit :</a:t>
            </a:r>
          </a:p>
          <a:p>
            <a:pPr marL="342900" indent="-342900" algn="l">
              <a:buFont typeface="+mj-lt"/>
              <a:buAutoNum type="arabicPeriod"/>
            </a:pPr>
            <a:r>
              <a:rPr lang="fr-FR" b="0" i="0" dirty="0">
                <a:solidFill>
                  <a:srgbClr val="4E443C"/>
                </a:solidFill>
                <a:effectLst/>
                <a:latin typeface="Arial" panose="020B0604020202020204" pitchFamily="34" charset="0"/>
              </a:rPr>
              <a:t>vous modifiez des fichiers dans votre répertoire de travail ;</a:t>
            </a:r>
          </a:p>
          <a:p>
            <a:pPr marL="342900" indent="-342900" algn="l">
              <a:buFont typeface="+mj-lt"/>
              <a:buAutoNum type="arabicPeriod"/>
            </a:pPr>
            <a:r>
              <a:rPr lang="fr-FR" b="0" i="0" dirty="0">
                <a:solidFill>
                  <a:srgbClr val="4E443C"/>
                </a:solidFill>
                <a:effectLst/>
                <a:latin typeface="Arial" panose="020B0604020202020204" pitchFamily="34" charset="0"/>
              </a:rPr>
              <a:t>vous indexez les fichiers modifiés, ce qui ajoute des instantanés de ces fichiers dans la zone d’index ;</a:t>
            </a:r>
          </a:p>
          <a:p>
            <a:pPr marL="342900" indent="-342900" algn="l">
              <a:buFont typeface="+mj-lt"/>
              <a:buAutoNum type="arabicPeriod"/>
            </a:pPr>
            <a:r>
              <a:rPr lang="fr-FR" b="0" i="0" dirty="0">
                <a:solidFill>
                  <a:srgbClr val="4E443C"/>
                </a:solidFill>
                <a:effectLst/>
                <a:latin typeface="Arial" panose="020B0604020202020204" pitchFamily="34" charset="0"/>
              </a:rPr>
              <a:t>vous validez, ce qui a pour effet de basculer les instantanés des fichiers de l’index dans la base de données du répertoire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4E443C"/>
              </a:solidFill>
              <a:effectLst/>
              <a:latin typeface="Arial" panose="020B0604020202020204" pitchFamily="34" charset="0"/>
              <a:cs typeface="Arial" panose="020B0604020202020204" pitchFamily="34" charset="0"/>
            </a:endParaRPr>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36</a:t>
            </a:fld>
            <a:endParaRPr lang="fr-CA"/>
          </a:p>
        </p:txBody>
      </p:sp>
    </p:spTree>
    <p:extLst>
      <p:ext uri="{BB962C8B-B14F-4D97-AF65-F5344CB8AC3E}">
        <p14:creationId xmlns:p14="http://schemas.microsoft.com/office/powerpoint/2010/main" val="3308719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hlinkClick r:id="rId3"/>
              </a:rPr>
              <a:t>Git for Windows</a:t>
            </a:r>
            <a:endParaRPr lang="en-CA" dirty="0"/>
          </a:p>
          <a:p>
            <a:r>
              <a:rPr lang="sv-SE" dirty="0">
                <a:hlinkClick r:id="rId4"/>
              </a:rPr>
              <a:t>Install Git | Atlassian Git Tutorial</a:t>
            </a:r>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37</a:t>
            </a:fld>
            <a:endParaRPr lang="fr-CA"/>
          </a:p>
        </p:txBody>
      </p:sp>
    </p:spTree>
    <p:extLst>
      <p:ext uri="{BB962C8B-B14F-4D97-AF65-F5344CB8AC3E}">
        <p14:creationId xmlns:p14="http://schemas.microsoft.com/office/powerpoint/2010/main" val="975355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Qui peut nous donner une définition du projet? </a:t>
            </a:r>
          </a:p>
        </p:txBody>
      </p:sp>
      <p:sp>
        <p:nvSpPr>
          <p:cNvPr id="4" name="Slide Number Placeholder 3"/>
          <p:cNvSpPr>
            <a:spLocks noGrp="1"/>
          </p:cNvSpPr>
          <p:nvPr>
            <p:ph type="sldNum" sz="quarter" idx="5"/>
          </p:nvPr>
        </p:nvSpPr>
        <p:spPr/>
        <p:txBody>
          <a:bodyPr/>
          <a:lstStyle/>
          <a:p>
            <a:fld id="{C1C6738D-F6DA-4F0D-B221-14174200E9D0}" type="slidenum">
              <a:rPr lang="fr-CA" smtClean="0"/>
              <a:t>3</a:t>
            </a:fld>
            <a:endParaRPr lang="fr-CA"/>
          </a:p>
        </p:txBody>
      </p:sp>
    </p:spTree>
    <p:extLst>
      <p:ext uri="{BB962C8B-B14F-4D97-AF65-F5344CB8AC3E}">
        <p14:creationId xmlns:p14="http://schemas.microsoft.com/office/powerpoint/2010/main" val="336694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Exemple du projet :app mobile, site web, </a:t>
            </a:r>
            <a:r>
              <a:rPr lang="fr-CA" dirty="0" err="1"/>
              <a:t>eCommerce</a:t>
            </a:r>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4</a:t>
            </a:fld>
            <a:endParaRPr lang="fr-CA"/>
          </a:p>
        </p:txBody>
      </p:sp>
    </p:spTree>
    <p:extLst>
      <p:ext uri="{BB962C8B-B14F-4D97-AF65-F5344CB8AC3E}">
        <p14:creationId xmlns:p14="http://schemas.microsoft.com/office/powerpoint/2010/main" val="586673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5</a:t>
            </a:fld>
            <a:endParaRPr lang="fr-CA"/>
          </a:p>
        </p:txBody>
      </p:sp>
    </p:spTree>
    <p:extLst>
      <p:ext uri="{BB962C8B-B14F-4D97-AF65-F5344CB8AC3E}">
        <p14:creationId xmlns:p14="http://schemas.microsoft.com/office/powerpoint/2010/main" val="999228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7</a:t>
            </a:fld>
            <a:endParaRPr lang="fr-CA"/>
          </a:p>
        </p:txBody>
      </p:sp>
    </p:spTree>
    <p:extLst>
      <p:ext uri="{BB962C8B-B14F-4D97-AF65-F5344CB8AC3E}">
        <p14:creationId xmlns:p14="http://schemas.microsoft.com/office/powerpoint/2010/main" val="4281043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8</a:t>
            </a:fld>
            <a:endParaRPr lang="fr-CA"/>
          </a:p>
        </p:txBody>
      </p:sp>
    </p:spTree>
    <p:extLst>
      <p:ext uri="{BB962C8B-B14F-4D97-AF65-F5344CB8AC3E}">
        <p14:creationId xmlns:p14="http://schemas.microsoft.com/office/powerpoint/2010/main" val="58822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4292E"/>
                </a:solidFill>
                <a:effectLst/>
                <a:latin typeface="PT Sans" panose="020F0502020204030204" pitchFamily="34" charset="0"/>
              </a:rPr>
              <a:t>. Le Développeur qui se prend pour un super Héros, il désire pousser ces fonctionnalités « SANS BUGS » qu’il a développés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24292E"/>
                </a:solidFill>
                <a:effectLst/>
                <a:latin typeface="PT Sans" panose="020B0503020203020204" pitchFamily="34" charset="0"/>
              </a:rPr>
              <a:t>. L’opérateur qui se prend pour le gardien de la sécurité et de la stabilité de l’application, il protège la compagnie, contre les aberrations du devs !!</a:t>
            </a:r>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14</a:t>
            </a:fld>
            <a:endParaRPr lang="fr-CA"/>
          </a:p>
        </p:txBody>
      </p:sp>
    </p:spTree>
    <p:extLst>
      <p:ext uri="{BB962C8B-B14F-4D97-AF65-F5344CB8AC3E}">
        <p14:creationId xmlns:p14="http://schemas.microsoft.com/office/powerpoint/2010/main" val="1689578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24292E"/>
                </a:solidFill>
                <a:effectLst/>
                <a:latin typeface="PT Sans" panose="020F0502020204030204" pitchFamily="34" charset="0"/>
              </a:rPr>
              <a:t>. Le Développeur qui se prend pour un super Héros, il désire pousser ces fonctionnalités « SANS BUGS » qu’il a développés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24292E"/>
                </a:solidFill>
                <a:effectLst/>
                <a:latin typeface="PT Sans" panose="020B0503020203020204" pitchFamily="34" charset="0"/>
              </a:rPr>
              <a:t>. L’opérateur qui se prend pour le gardien de la sécurité et de la stabilité de l’application, il protège la compagnie, contre les aberrations du devs !!</a:t>
            </a:r>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15</a:t>
            </a:fld>
            <a:endParaRPr lang="fr-CA"/>
          </a:p>
        </p:txBody>
      </p:sp>
    </p:spTree>
    <p:extLst>
      <p:ext uri="{BB962C8B-B14F-4D97-AF65-F5344CB8AC3E}">
        <p14:creationId xmlns:p14="http://schemas.microsoft.com/office/powerpoint/2010/main" val="2159478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A362-08C7-4827-8C35-166236FFD4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A"/>
          </a:p>
        </p:txBody>
      </p:sp>
      <p:sp>
        <p:nvSpPr>
          <p:cNvPr id="3" name="Subtitle 2">
            <a:extLst>
              <a:ext uri="{FF2B5EF4-FFF2-40B4-BE49-F238E27FC236}">
                <a16:creationId xmlns:a16="http://schemas.microsoft.com/office/drawing/2014/main" id="{EA64DB36-85CC-4810-8EE3-6FDAECE98C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A"/>
          </a:p>
        </p:txBody>
      </p:sp>
      <p:sp>
        <p:nvSpPr>
          <p:cNvPr id="4" name="Date Placeholder 3">
            <a:extLst>
              <a:ext uri="{FF2B5EF4-FFF2-40B4-BE49-F238E27FC236}">
                <a16:creationId xmlns:a16="http://schemas.microsoft.com/office/drawing/2014/main" id="{7AAC9F1B-1677-47BA-9813-2DC305741C63}"/>
              </a:ext>
            </a:extLst>
          </p:cNvPr>
          <p:cNvSpPr>
            <a:spLocks noGrp="1"/>
          </p:cNvSpPr>
          <p:nvPr>
            <p:ph type="dt" sz="half" idx="10"/>
          </p:nvPr>
        </p:nvSpPr>
        <p:spPr/>
        <p:txBody>
          <a:bodyPr/>
          <a:lstStyle/>
          <a:p>
            <a:fld id="{7CF37211-D364-47CC-A356-05D9D85E4F05}" type="datetime1">
              <a:rPr lang="fr-CA" smtClean="0"/>
              <a:t>2024-01-20</a:t>
            </a:fld>
            <a:endParaRPr lang="fr-CA"/>
          </a:p>
        </p:txBody>
      </p:sp>
      <p:sp>
        <p:nvSpPr>
          <p:cNvPr id="5" name="Footer Placeholder 4">
            <a:extLst>
              <a:ext uri="{FF2B5EF4-FFF2-40B4-BE49-F238E27FC236}">
                <a16:creationId xmlns:a16="http://schemas.microsoft.com/office/drawing/2014/main" id="{A8ED9317-776A-4324-A437-B65DF75334D8}"/>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D7B14CC3-E41D-4B9B-B200-AD15F4A39C1B}"/>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230089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74F1-5F04-441C-8A3D-CB96AEB2263A}"/>
              </a:ext>
            </a:extLst>
          </p:cNvPr>
          <p:cNvSpPr>
            <a:spLocks noGrp="1"/>
          </p:cNvSpPr>
          <p:nvPr>
            <p:ph type="title"/>
          </p:nvPr>
        </p:nvSpPr>
        <p:spPr/>
        <p:txBody>
          <a:bodyPr/>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5BBFA231-9B56-4C59-8AF3-1C13EC0A4A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DCE15164-1D64-44AC-8ED5-140A77B5981D}"/>
              </a:ext>
            </a:extLst>
          </p:cNvPr>
          <p:cNvSpPr>
            <a:spLocks noGrp="1"/>
          </p:cNvSpPr>
          <p:nvPr>
            <p:ph type="dt" sz="half" idx="10"/>
          </p:nvPr>
        </p:nvSpPr>
        <p:spPr/>
        <p:txBody>
          <a:bodyPr/>
          <a:lstStyle/>
          <a:p>
            <a:fld id="{C5F730CB-FD33-42D2-89F3-5839B42625B7}" type="datetime1">
              <a:rPr lang="fr-CA" smtClean="0"/>
              <a:t>2024-01-20</a:t>
            </a:fld>
            <a:endParaRPr lang="fr-CA"/>
          </a:p>
        </p:txBody>
      </p:sp>
      <p:sp>
        <p:nvSpPr>
          <p:cNvPr id="5" name="Footer Placeholder 4">
            <a:extLst>
              <a:ext uri="{FF2B5EF4-FFF2-40B4-BE49-F238E27FC236}">
                <a16:creationId xmlns:a16="http://schemas.microsoft.com/office/drawing/2014/main" id="{2A194501-04D3-420A-BC76-FCAE004A2D74}"/>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A28951BB-260D-47A9-A92B-60ED8E56EA0D}"/>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516415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04D95-7F4E-4529-8116-3B16D88EFD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2FD60ED3-C594-4600-B735-D483665AB3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2E2AD49D-AB57-4FFE-B7ED-5F84887BD3B2}"/>
              </a:ext>
            </a:extLst>
          </p:cNvPr>
          <p:cNvSpPr>
            <a:spLocks noGrp="1"/>
          </p:cNvSpPr>
          <p:nvPr>
            <p:ph type="dt" sz="half" idx="10"/>
          </p:nvPr>
        </p:nvSpPr>
        <p:spPr/>
        <p:txBody>
          <a:bodyPr/>
          <a:lstStyle/>
          <a:p>
            <a:fld id="{3F51AE28-6551-4553-ACD8-57BA4DC36B73}" type="datetime1">
              <a:rPr lang="fr-CA" smtClean="0"/>
              <a:t>2024-01-20</a:t>
            </a:fld>
            <a:endParaRPr lang="fr-CA"/>
          </a:p>
        </p:txBody>
      </p:sp>
      <p:sp>
        <p:nvSpPr>
          <p:cNvPr id="5" name="Footer Placeholder 4">
            <a:extLst>
              <a:ext uri="{FF2B5EF4-FFF2-40B4-BE49-F238E27FC236}">
                <a16:creationId xmlns:a16="http://schemas.microsoft.com/office/drawing/2014/main" id="{7FEE61A1-A56D-408C-BB9C-234EFC8B4B9D}"/>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B5742949-F130-4706-BAB0-6A78FB85ECA6}"/>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1735323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C05D9-EA5F-49F2-ACFD-B8F201A61E31}"/>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2B534E84-AE0B-48D3-83AF-0A1F23E0FF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35FF6E62-0280-42B6-B297-AE71D8B22293}"/>
              </a:ext>
            </a:extLst>
          </p:cNvPr>
          <p:cNvSpPr>
            <a:spLocks noGrp="1"/>
          </p:cNvSpPr>
          <p:nvPr>
            <p:ph type="dt" sz="half" idx="10"/>
          </p:nvPr>
        </p:nvSpPr>
        <p:spPr/>
        <p:txBody>
          <a:bodyPr/>
          <a:lstStyle/>
          <a:p>
            <a:fld id="{1CB1A2B5-3077-4429-9900-E14FDA841B55}" type="datetime1">
              <a:rPr lang="fr-CA" smtClean="0"/>
              <a:t>2024-01-20</a:t>
            </a:fld>
            <a:endParaRPr lang="fr-CA"/>
          </a:p>
        </p:txBody>
      </p:sp>
      <p:sp>
        <p:nvSpPr>
          <p:cNvPr id="5" name="Footer Placeholder 4">
            <a:extLst>
              <a:ext uri="{FF2B5EF4-FFF2-40B4-BE49-F238E27FC236}">
                <a16:creationId xmlns:a16="http://schemas.microsoft.com/office/drawing/2014/main" id="{24D65B6C-FAA1-4177-B312-85D523006BA6}"/>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A3C6BF85-174D-4DC2-BF15-B3D586EABDB6}"/>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4029611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1966-6F0E-499C-8FF1-4C7E74FCE9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A"/>
          </a:p>
        </p:txBody>
      </p:sp>
      <p:sp>
        <p:nvSpPr>
          <p:cNvPr id="3" name="Text Placeholder 2">
            <a:extLst>
              <a:ext uri="{FF2B5EF4-FFF2-40B4-BE49-F238E27FC236}">
                <a16:creationId xmlns:a16="http://schemas.microsoft.com/office/drawing/2014/main" id="{D4B86971-23C6-4DE8-9B5E-BF818A0017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CDED3B-675E-400C-9596-48024966AF4C}"/>
              </a:ext>
            </a:extLst>
          </p:cNvPr>
          <p:cNvSpPr>
            <a:spLocks noGrp="1"/>
          </p:cNvSpPr>
          <p:nvPr>
            <p:ph type="dt" sz="half" idx="10"/>
          </p:nvPr>
        </p:nvSpPr>
        <p:spPr/>
        <p:txBody>
          <a:bodyPr/>
          <a:lstStyle/>
          <a:p>
            <a:fld id="{8BF8B090-930F-4F0E-A2B6-A0115DF3ED40}" type="datetime1">
              <a:rPr lang="fr-CA" smtClean="0"/>
              <a:t>2024-01-20</a:t>
            </a:fld>
            <a:endParaRPr lang="fr-CA"/>
          </a:p>
        </p:txBody>
      </p:sp>
      <p:sp>
        <p:nvSpPr>
          <p:cNvPr id="5" name="Footer Placeholder 4">
            <a:extLst>
              <a:ext uri="{FF2B5EF4-FFF2-40B4-BE49-F238E27FC236}">
                <a16:creationId xmlns:a16="http://schemas.microsoft.com/office/drawing/2014/main" id="{FF4A9C12-843C-4B5A-9FDF-16AD6C6D7010}"/>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8BAB3237-5922-4377-97B8-1417CCEA574F}"/>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180684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8FF7A-D6B3-433F-93F4-4122DD18255E}"/>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B44CDB42-65AC-4861-A8FF-96DA1DDFCB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a:extLst>
              <a:ext uri="{FF2B5EF4-FFF2-40B4-BE49-F238E27FC236}">
                <a16:creationId xmlns:a16="http://schemas.microsoft.com/office/drawing/2014/main" id="{9E25631F-3363-47C3-9624-105D52304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a:extLst>
              <a:ext uri="{FF2B5EF4-FFF2-40B4-BE49-F238E27FC236}">
                <a16:creationId xmlns:a16="http://schemas.microsoft.com/office/drawing/2014/main" id="{8011F237-97B5-486D-9BAF-99ACFA6CCA47}"/>
              </a:ext>
            </a:extLst>
          </p:cNvPr>
          <p:cNvSpPr>
            <a:spLocks noGrp="1"/>
          </p:cNvSpPr>
          <p:nvPr>
            <p:ph type="dt" sz="half" idx="10"/>
          </p:nvPr>
        </p:nvSpPr>
        <p:spPr/>
        <p:txBody>
          <a:bodyPr/>
          <a:lstStyle/>
          <a:p>
            <a:fld id="{33709F77-8D32-459C-A0E7-93523B051AAA}" type="datetime1">
              <a:rPr lang="fr-CA" smtClean="0"/>
              <a:t>2024-01-20</a:t>
            </a:fld>
            <a:endParaRPr lang="fr-CA"/>
          </a:p>
        </p:txBody>
      </p:sp>
      <p:sp>
        <p:nvSpPr>
          <p:cNvPr id="6" name="Footer Placeholder 5">
            <a:extLst>
              <a:ext uri="{FF2B5EF4-FFF2-40B4-BE49-F238E27FC236}">
                <a16:creationId xmlns:a16="http://schemas.microsoft.com/office/drawing/2014/main" id="{15F6FD14-98DD-4AFE-9A5D-28F1306E5EA2}"/>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7EFB83DF-9723-42BE-B78A-6A9A3A0263D0}"/>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3197981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9E601-8CE2-4CD2-A896-71D0B1992075}"/>
              </a:ext>
            </a:extLst>
          </p:cNvPr>
          <p:cNvSpPr>
            <a:spLocks noGrp="1"/>
          </p:cNvSpPr>
          <p:nvPr>
            <p:ph type="title"/>
          </p:nvPr>
        </p:nvSpPr>
        <p:spPr>
          <a:xfrm>
            <a:off x="839788" y="365125"/>
            <a:ext cx="10515600" cy="1325563"/>
          </a:xfrm>
        </p:spPr>
        <p:txBody>
          <a:bodyPr/>
          <a:lstStyle/>
          <a:p>
            <a:r>
              <a:rPr lang="en-US"/>
              <a:t>Click to edit Master title style</a:t>
            </a:r>
            <a:endParaRPr lang="fr-CA"/>
          </a:p>
        </p:txBody>
      </p:sp>
      <p:sp>
        <p:nvSpPr>
          <p:cNvPr id="3" name="Text Placeholder 2">
            <a:extLst>
              <a:ext uri="{FF2B5EF4-FFF2-40B4-BE49-F238E27FC236}">
                <a16:creationId xmlns:a16="http://schemas.microsoft.com/office/drawing/2014/main" id="{AE53BF67-FD69-4378-9827-49B124C686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8AE790-1F0E-4F8C-9908-DD7AF3D00A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a:extLst>
              <a:ext uri="{FF2B5EF4-FFF2-40B4-BE49-F238E27FC236}">
                <a16:creationId xmlns:a16="http://schemas.microsoft.com/office/drawing/2014/main" id="{C9C9DBC7-236F-4D1D-946D-5ED5A0F9A7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4C833-61FC-407D-866B-ED2DB70C5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a:extLst>
              <a:ext uri="{FF2B5EF4-FFF2-40B4-BE49-F238E27FC236}">
                <a16:creationId xmlns:a16="http://schemas.microsoft.com/office/drawing/2014/main" id="{1A1C8817-5602-4656-8FF6-1F60BD5677FC}"/>
              </a:ext>
            </a:extLst>
          </p:cNvPr>
          <p:cNvSpPr>
            <a:spLocks noGrp="1"/>
          </p:cNvSpPr>
          <p:nvPr>
            <p:ph type="dt" sz="half" idx="10"/>
          </p:nvPr>
        </p:nvSpPr>
        <p:spPr/>
        <p:txBody>
          <a:bodyPr/>
          <a:lstStyle/>
          <a:p>
            <a:fld id="{6EE36235-2367-4CBC-90A4-CCD4B0706E08}" type="datetime1">
              <a:rPr lang="fr-CA" smtClean="0"/>
              <a:t>2024-01-20</a:t>
            </a:fld>
            <a:endParaRPr lang="fr-CA"/>
          </a:p>
        </p:txBody>
      </p:sp>
      <p:sp>
        <p:nvSpPr>
          <p:cNvPr id="8" name="Footer Placeholder 7">
            <a:extLst>
              <a:ext uri="{FF2B5EF4-FFF2-40B4-BE49-F238E27FC236}">
                <a16:creationId xmlns:a16="http://schemas.microsoft.com/office/drawing/2014/main" id="{F9110E99-534A-4C0E-B258-6C2E815AEE28}"/>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9F178B97-FA9F-464D-8C1F-86F99DD99179}"/>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3300274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ED62-A44B-47A2-9904-C835C5451771}"/>
              </a:ext>
            </a:extLst>
          </p:cNvPr>
          <p:cNvSpPr>
            <a:spLocks noGrp="1"/>
          </p:cNvSpPr>
          <p:nvPr>
            <p:ph type="title"/>
          </p:nvPr>
        </p:nvSpPr>
        <p:spPr/>
        <p:txBody>
          <a:bodyPr/>
          <a:lstStyle/>
          <a:p>
            <a:r>
              <a:rPr lang="en-US"/>
              <a:t>Click to edit Master title style</a:t>
            </a:r>
            <a:endParaRPr lang="fr-CA"/>
          </a:p>
        </p:txBody>
      </p:sp>
      <p:sp>
        <p:nvSpPr>
          <p:cNvPr id="3" name="Date Placeholder 2">
            <a:extLst>
              <a:ext uri="{FF2B5EF4-FFF2-40B4-BE49-F238E27FC236}">
                <a16:creationId xmlns:a16="http://schemas.microsoft.com/office/drawing/2014/main" id="{B4C78BF6-3DAA-4B3A-80FF-E003AAA801D3}"/>
              </a:ext>
            </a:extLst>
          </p:cNvPr>
          <p:cNvSpPr>
            <a:spLocks noGrp="1"/>
          </p:cNvSpPr>
          <p:nvPr>
            <p:ph type="dt" sz="half" idx="10"/>
          </p:nvPr>
        </p:nvSpPr>
        <p:spPr/>
        <p:txBody>
          <a:bodyPr/>
          <a:lstStyle/>
          <a:p>
            <a:fld id="{08081F1D-4765-451A-BDD9-D9EC1F249544}" type="datetime1">
              <a:rPr lang="fr-CA" smtClean="0"/>
              <a:t>2024-01-20</a:t>
            </a:fld>
            <a:endParaRPr lang="fr-CA"/>
          </a:p>
        </p:txBody>
      </p:sp>
      <p:sp>
        <p:nvSpPr>
          <p:cNvPr id="4" name="Footer Placeholder 3">
            <a:extLst>
              <a:ext uri="{FF2B5EF4-FFF2-40B4-BE49-F238E27FC236}">
                <a16:creationId xmlns:a16="http://schemas.microsoft.com/office/drawing/2014/main" id="{1F338673-6324-4E31-B891-E61AC818158C}"/>
              </a:ext>
            </a:extLst>
          </p:cNvPr>
          <p:cNvSpPr>
            <a:spLocks noGrp="1"/>
          </p:cNvSpPr>
          <p:nvPr>
            <p:ph type="ftr" sz="quarter" idx="11"/>
          </p:nvPr>
        </p:nvSpPr>
        <p:spPr/>
        <p:txBody>
          <a:bodyPr/>
          <a:lstStyle/>
          <a:p>
            <a:endParaRPr lang="fr-CA"/>
          </a:p>
        </p:txBody>
      </p:sp>
      <p:sp>
        <p:nvSpPr>
          <p:cNvPr id="5" name="Slide Number Placeholder 4">
            <a:extLst>
              <a:ext uri="{FF2B5EF4-FFF2-40B4-BE49-F238E27FC236}">
                <a16:creationId xmlns:a16="http://schemas.microsoft.com/office/drawing/2014/main" id="{A2475296-747B-45E6-8C25-282E90DA3671}"/>
              </a:ext>
            </a:extLst>
          </p:cNvPr>
          <p:cNvSpPr>
            <a:spLocks noGrp="1"/>
          </p:cNvSpPr>
          <p:nvPr>
            <p:ph type="sldNum" sz="quarter" idx="12"/>
          </p:nvPr>
        </p:nvSpPr>
        <p:spPr/>
        <p:txBody>
          <a:bodyPr/>
          <a:lstStyle/>
          <a:p>
            <a:fld id="{2A36D1C2-E2EA-4BC6-8911-429A8CF6BF49}" type="slidenum">
              <a:rPr lang="fr-CA" smtClean="0"/>
              <a:t>‹N°›</a:t>
            </a:fld>
            <a:endParaRPr lang="fr-CA"/>
          </a:p>
        </p:txBody>
      </p:sp>
      <p:cxnSp>
        <p:nvCxnSpPr>
          <p:cNvPr id="6" name="Straight Connector 5">
            <a:extLst>
              <a:ext uri="{FF2B5EF4-FFF2-40B4-BE49-F238E27FC236}">
                <a16:creationId xmlns:a16="http://schemas.microsoft.com/office/drawing/2014/main" id="{258F71D9-BB7A-4CE8-8900-8002EE05DCDD}"/>
              </a:ext>
            </a:extLst>
          </p:cNvPr>
          <p:cNvCxnSpPr/>
          <p:nvPr userDrawn="1"/>
        </p:nvCxnSpPr>
        <p:spPr>
          <a:xfrm>
            <a:off x="838200" y="1669143"/>
            <a:ext cx="1052648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4105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9F5E26-937E-45C0-B0E5-CAC403842BF4}"/>
              </a:ext>
            </a:extLst>
          </p:cNvPr>
          <p:cNvSpPr>
            <a:spLocks noGrp="1"/>
          </p:cNvSpPr>
          <p:nvPr>
            <p:ph type="dt" sz="half" idx="10"/>
          </p:nvPr>
        </p:nvSpPr>
        <p:spPr/>
        <p:txBody>
          <a:bodyPr/>
          <a:lstStyle/>
          <a:p>
            <a:fld id="{6985E377-DBAC-4C7A-A4C2-889FD57A6D43}" type="datetime1">
              <a:rPr lang="fr-CA" smtClean="0"/>
              <a:t>2024-01-20</a:t>
            </a:fld>
            <a:endParaRPr lang="fr-CA"/>
          </a:p>
        </p:txBody>
      </p:sp>
      <p:sp>
        <p:nvSpPr>
          <p:cNvPr id="3" name="Footer Placeholder 2">
            <a:extLst>
              <a:ext uri="{FF2B5EF4-FFF2-40B4-BE49-F238E27FC236}">
                <a16:creationId xmlns:a16="http://schemas.microsoft.com/office/drawing/2014/main" id="{CFC9D49C-6DA5-40BF-B836-5A084F3561E8}"/>
              </a:ext>
            </a:extLst>
          </p:cNvPr>
          <p:cNvSpPr>
            <a:spLocks noGrp="1"/>
          </p:cNvSpPr>
          <p:nvPr>
            <p:ph type="ftr" sz="quarter" idx="11"/>
          </p:nvPr>
        </p:nvSpPr>
        <p:spPr/>
        <p:txBody>
          <a:bodyPr/>
          <a:lstStyle/>
          <a:p>
            <a:endParaRPr lang="fr-CA"/>
          </a:p>
        </p:txBody>
      </p:sp>
      <p:sp>
        <p:nvSpPr>
          <p:cNvPr id="4" name="Slide Number Placeholder 3">
            <a:extLst>
              <a:ext uri="{FF2B5EF4-FFF2-40B4-BE49-F238E27FC236}">
                <a16:creationId xmlns:a16="http://schemas.microsoft.com/office/drawing/2014/main" id="{C16D039E-EF75-4646-A7DD-B54D1B303E84}"/>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3673795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F6EC5-F3C1-4F18-8661-D97E677AF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Content Placeholder 2">
            <a:extLst>
              <a:ext uri="{FF2B5EF4-FFF2-40B4-BE49-F238E27FC236}">
                <a16:creationId xmlns:a16="http://schemas.microsoft.com/office/drawing/2014/main" id="{1FD633E4-DE84-4AE4-8382-C7EE8E5C6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a:extLst>
              <a:ext uri="{FF2B5EF4-FFF2-40B4-BE49-F238E27FC236}">
                <a16:creationId xmlns:a16="http://schemas.microsoft.com/office/drawing/2014/main" id="{47CD2091-9858-4100-AF94-83704EDC8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9ADC9-7299-498E-8BF6-DE95883C6B39}"/>
              </a:ext>
            </a:extLst>
          </p:cNvPr>
          <p:cNvSpPr>
            <a:spLocks noGrp="1"/>
          </p:cNvSpPr>
          <p:nvPr>
            <p:ph type="dt" sz="half" idx="10"/>
          </p:nvPr>
        </p:nvSpPr>
        <p:spPr/>
        <p:txBody>
          <a:bodyPr/>
          <a:lstStyle/>
          <a:p>
            <a:fld id="{3178D971-BDB9-4EA8-9403-629294E97403}" type="datetime1">
              <a:rPr lang="fr-CA" smtClean="0"/>
              <a:t>2024-01-20</a:t>
            </a:fld>
            <a:endParaRPr lang="fr-CA"/>
          </a:p>
        </p:txBody>
      </p:sp>
      <p:sp>
        <p:nvSpPr>
          <p:cNvPr id="6" name="Footer Placeholder 5">
            <a:extLst>
              <a:ext uri="{FF2B5EF4-FFF2-40B4-BE49-F238E27FC236}">
                <a16:creationId xmlns:a16="http://schemas.microsoft.com/office/drawing/2014/main" id="{773BBA4A-EE72-4E24-8407-859564320E69}"/>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5CD4EE04-491A-45DD-97BC-ACF673C7C862}"/>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396393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DC05-4AE3-44B2-A3CB-CF3925A9E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Picture Placeholder 2">
            <a:extLst>
              <a:ext uri="{FF2B5EF4-FFF2-40B4-BE49-F238E27FC236}">
                <a16:creationId xmlns:a16="http://schemas.microsoft.com/office/drawing/2014/main" id="{708E4BF9-0214-4F7F-A810-3313B1EE4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a:extLst>
              <a:ext uri="{FF2B5EF4-FFF2-40B4-BE49-F238E27FC236}">
                <a16:creationId xmlns:a16="http://schemas.microsoft.com/office/drawing/2014/main" id="{9AE846BA-8ACC-480F-9F68-586713D4D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7EFA1-F028-4EE7-B597-349A8BD1BEE8}"/>
              </a:ext>
            </a:extLst>
          </p:cNvPr>
          <p:cNvSpPr>
            <a:spLocks noGrp="1"/>
          </p:cNvSpPr>
          <p:nvPr>
            <p:ph type="dt" sz="half" idx="10"/>
          </p:nvPr>
        </p:nvSpPr>
        <p:spPr/>
        <p:txBody>
          <a:bodyPr/>
          <a:lstStyle/>
          <a:p>
            <a:fld id="{51D8DEF1-054B-4FAA-8EA7-EDC0AF53FF16}" type="datetime1">
              <a:rPr lang="fr-CA" smtClean="0"/>
              <a:t>2024-01-20</a:t>
            </a:fld>
            <a:endParaRPr lang="fr-CA"/>
          </a:p>
        </p:txBody>
      </p:sp>
      <p:sp>
        <p:nvSpPr>
          <p:cNvPr id="6" name="Footer Placeholder 5">
            <a:extLst>
              <a:ext uri="{FF2B5EF4-FFF2-40B4-BE49-F238E27FC236}">
                <a16:creationId xmlns:a16="http://schemas.microsoft.com/office/drawing/2014/main" id="{C2D9D6D5-4223-4F72-A8D1-F20292B5F568}"/>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BD983A77-0C2F-45A4-BFA1-54F1E3AFCBDC}"/>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713628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7FE49C-21C2-4476-94A8-43B848AA40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a:extLst>
              <a:ext uri="{FF2B5EF4-FFF2-40B4-BE49-F238E27FC236}">
                <a16:creationId xmlns:a16="http://schemas.microsoft.com/office/drawing/2014/main" id="{A5AC8155-0743-49EC-9FBE-26043E7F3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2EF1513D-1FA5-4BF3-93B4-EE7CFDB26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3DAB3-A638-4C1F-9CF5-C230ECD6A87F}" type="datetime1">
              <a:rPr lang="fr-CA" smtClean="0"/>
              <a:t>2024-01-20</a:t>
            </a:fld>
            <a:endParaRPr lang="fr-CA"/>
          </a:p>
        </p:txBody>
      </p:sp>
      <p:sp>
        <p:nvSpPr>
          <p:cNvPr id="5" name="Footer Placeholder 4">
            <a:extLst>
              <a:ext uri="{FF2B5EF4-FFF2-40B4-BE49-F238E27FC236}">
                <a16:creationId xmlns:a16="http://schemas.microsoft.com/office/drawing/2014/main" id="{1ECDDDA7-29FD-4336-82B4-B2F200AB1B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a:extLst>
              <a:ext uri="{FF2B5EF4-FFF2-40B4-BE49-F238E27FC236}">
                <a16:creationId xmlns:a16="http://schemas.microsoft.com/office/drawing/2014/main" id="{3A0000C1-C458-4682-B767-480850445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6D1C2-E2EA-4BC6-8911-429A8CF6BF49}" type="slidenum">
              <a:rPr lang="fr-CA" smtClean="0"/>
              <a:t>‹N°›</a:t>
            </a:fld>
            <a:endParaRPr lang="fr-CA"/>
          </a:p>
        </p:txBody>
      </p:sp>
    </p:spTree>
    <p:extLst>
      <p:ext uri="{BB962C8B-B14F-4D97-AF65-F5344CB8AC3E}">
        <p14:creationId xmlns:p14="http://schemas.microsoft.com/office/powerpoint/2010/main" val="2664368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20.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38.png"/><Relationship Id="rId7" Type="http://schemas.openxmlformats.org/officeDocument/2006/relationships/image" Target="../media/image42.svg"/><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 Id="rId1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38.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8.png"/><Relationship Id="rId7" Type="http://schemas.openxmlformats.org/officeDocument/2006/relationships/image" Target="../media/image59.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38.png"/><Relationship Id="rId4" Type="http://schemas.openxmlformats.org/officeDocument/2006/relationships/image" Target="../media/image55.pn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FF4E-AE46-4704-A34D-E7CEFEEB9BAD}"/>
              </a:ext>
            </a:extLst>
          </p:cNvPr>
          <p:cNvSpPr>
            <a:spLocks noGrp="1"/>
          </p:cNvSpPr>
          <p:nvPr>
            <p:ph type="title"/>
          </p:nvPr>
        </p:nvSpPr>
        <p:spPr/>
        <p:txBody>
          <a:bodyPr vert="horz" lIns="91440" tIns="45720" rIns="91440" bIns="45720" rtlCol="0" anchor="b">
            <a:normAutofit/>
          </a:bodyPr>
          <a:lstStyle/>
          <a:p>
            <a:r>
              <a:rPr lang="en-US" dirty="0" err="1"/>
              <a:t>Sommaire</a:t>
            </a:r>
            <a:r>
              <a:rPr lang="en-US"/>
              <a:t> </a:t>
            </a:r>
          </a:p>
        </p:txBody>
      </p:sp>
      <p:sp>
        <p:nvSpPr>
          <p:cNvPr id="3" name="Slide Number Placeholder 2">
            <a:extLst>
              <a:ext uri="{FF2B5EF4-FFF2-40B4-BE49-F238E27FC236}">
                <a16:creationId xmlns:a16="http://schemas.microsoft.com/office/drawing/2014/main" id="{BC4B8E03-08A4-4EA6-8D71-023BEB5783AF}"/>
              </a:ext>
            </a:extLst>
          </p:cNvPr>
          <p:cNvSpPr>
            <a:spLocks noGrp="1"/>
          </p:cNvSpPr>
          <p:nvPr>
            <p:ph type="sldNum" sz="quarter" idx="12"/>
          </p:nvPr>
        </p:nvSpPr>
        <p:spPr/>
        <p:txBody>
          <a:bodyPr/>
          <a:lstStyle/>
          <a:p>
            <a:fld id="{2A36D1C2-E2EA-4BC6-8911-429A8CF6BF49}" type="slidenum">
              <a:rPr lang="fr-CA" smtClean="0"/>
              <a:t>1</a:t>
            </a:fld>
            <a:endParaRPr lang="fr-CA"/>
          </a:p>
        </p:txBody>
      </p:sp>
      <p:sp>
        <p:nvSpPr>
          <p:cNvPr id="20" name="TextBox 2">
            <a:extLst>
              <a:ext uri="{FF2B5EF4-FFF2-40B4-BE49-F238E27FC236}">
                <a16:creationId xmlns:a16="http://schemas.microsoft.com/office/drawing/2014/main" id="{5545B578-B404-4DB7-84E3-53DC011CF078}"/>
              </a:ext>
            </a:extLst>
          </p:cNvPr>
          <p:cNvSpPr txBox="1"/>
          <p:nvPr/>
        </p:nvSpPr>
        <p:spPr>
          <a:xfrm>
            <a:off x="4965431" y="2438400"/>
            <a:ext cx="6985269" cy="2489199"/>
          </a:xfrm>
          <a:prstGeom prst="rect">
            <a:avLst/>
          </a:prstGeom>
        </p:spPr>
        <p:txBody>
          <a:bodyPr vert="horz" lIns="91440" tIns="45720" rIns="91440" bIns="45720" rtlCol="0">
            <a:normAutofit/>
          </a:bodyPr>
          <a:lstStyle/>
          <a:p>
            <a:pPr marL="285750" indent="-285750" algn="l">
              <a:buFont typeface="Wingdings" panose="05000000000000000000" pitchFamily="2" charset="2"/>
              <a:buChar char="§"/>
            </a:pPr>
            <a:r>
              <a:rPr lang="fr-FR" sz="2000" b="0" i="0" u="none" strike="noStrike" baseline="0" dirty="0">
                <a:latin typeface="ArialMT"/>
              </a:rPr>
              <a:t>026047 - Rôle de l'analyste et cycles chronologiques de développement de systèmes</a:t>
            </a:r>
          </a:p>
          <a:p>
            <a:pPr marL="285750" indent="-285750" algn="l">
              <a:buFont typeface="Wingdings" panose="05000000000000000000" pitchFamily="2" charset="2"/>
              <a:buChar char="§"/>
            </a:pPr>
            <a:endParaRPr lang="fr-FR" sz="2000" b="0" i="0" u="none" strike="noStrike" baseline="0" dirty="0">
              <a:latin typeface="ArialMT"/>
            </a:endParaRPr>
          </a:p>
          <a:p>
            <a:pPr marL="285750" indent="-285750" algn="l">
              <a:buFont typeface="Wingdings" panose="05000000000000000000" pitchFamily="2" charset="2"/>
              <a:buChar char="§"/>
            </a:pPr>
            <a:r>
              <a:rPr lang="fr-FR" sz="2000" b="0" i="0" u="none" strike="noStrike" baseline="0" dirty="0">
                <a:latin typeface="ArialMT"/>
              </a:rPr>
              <a:t>026049 - Langage de modélisation unifié</a:t>
            </a:r>
          </a:p>
          <a:p>
            <a:pPr marL="285750" indent="-285750" algn="l">
              <a:buFont typeface="Wingdings" panose="05000000000000000000" pitchFamily="2" charset="2"/>
              <a:buChar char="§"/>
            </a:pPr>
            <a:endParaRPr lang="fr-FR" sz="2000" b="0" i="0" u="none" strike="noStrike" baseline="0" dirty="0">
              <a:latin typeface="ArialMT"/>
            </a:endParaRPr>
          </a:p>
          <a:p>
            <a:pPr marL="285750" indent="-285750" algn="l">
              <a:buFont typeface="Wingdings" panose="05000000000000000000" pitchFamily="2" charset="2"/>
              <a:buChar char="§"/>
            </a:pPr>
            <a:r>
              <a:rPr lang="fr-FR" sz="2000" b="0" i="0" u="none" strike="noStrike" baseline="0" dirty="0">
                <a:latin typeface="ArialMT"/>
              </a:rPr>
              <a:t>026051 - Techniques utilisant les méthodologies Agiles</a:t>
            </a:r>
            <a:endParaRPr lang="fr-CA" sz="2000" dirty="0"/>
          </a:p>
          <a:p>
            <a:pPr marL="285750" indent="-228600">
              <a:lnSpc>
                <a:spcPct val="90000"/>
              </a:lnSpc>
              <a:spcAft>
                <a:spcPts val="600"/>
              </a:spcAft>
              <a:buFont typeface="Arial" panose="020B0604020202020204" pitchFamily="34" charset="0"/>
              <a:buChar char="•"/>
            </a:pPr>
            <a:endParaRPr lang="en-US" sz="2000" dirty="0"/>
          </a:p>
          <a:p>
            <a:pPr marL="742950" lvl="1"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21" name="Picture 4" descr="Grand groupe de parachutistes en vol">
            <a:extLst>
              <a:ext uri="{FF2B5EF4-FFF2-40B4-BE49-F238E27FC236}">
                <a16:creationId xmlns:a16="http://schemas.microsoft.com/office/drawing/2014/main" id="{283F9243-2D22-4896-B2EA-3C2865F717DB}"/>
              </a:ext>
            </a:extLst>
          </p:cNvPr>
          <p:cNvPicPr>
            <a:picLocks noChangeAspect="1"/>
          </p:cNvPicPr>
          <p:nvPr/>
        </p:nvPicPr>
        <p:blipFill rotWithShape="1">
          <a:blip r:embed="rId3"/>
          <a:srcRect l="28109" r="26941"/>
          <a:stretch/>
        </p:blipFill>
        <p:spPr>
          <a:xfrm>
            <a:off x="20" y="10"/>
            <a:ext cx="4635571" cy="6857990"/>
          </a:xfrm>
          <a:prstGeom prst="rect">
            <a:avLst/>
          </a:prstGeom>
          <a:effectLst/>
        </p:spPr>
      </p:pic>
      <p:sp>
        <p:nvSpPr>
          <p:cNvPr id="6" name="ZoneTexte 5">
            <a:extLst>
              <a:ext uri="{FF2B5EF4-FFF2-40B4-BE49-F238E27FC236}">
                <a16:creationId xmlns:a16="http://schemas.microsoft.com/office/drawing/2014/main" id="{9CC9BD55-8E01-495E-8AAA-F692A4A9D50B}"/>
              </a:ext>
            </a:extLst>
          </p:cNvPr>
          <p:cNvSpPr txBox="1"/>
          <p:nvPr/>
        </p:nvSpPr>
        <p:spPr>
          <a:xfrm>
            <a:off x="4800511" y="972124"/>
            <a:ext cx="6388369" cy="523220"/>
          </a:xfrm>
          <a:prstGeom prst="rect">
            <a:avLst/>
          </a:prstGeom>
          <a:noFill/>
        </p:spPr>
        <p:txBody>
          <a:bodyPr wrap="square" rtlCol="0">
            <a:spAutoFit/>
          </a:bodyPr>
          <a:lstStyle/>
          <a:p>
            <a:r>
              <a:rPr lang="en-CA" sz="2800" b="1" dirty="0"/>
              <a:t>Analyse et conception de </a:t>
            </a:r>
            <a:r>
              <a:rPr lang="fr-CA" sz="2800" b="1" dirty="0"/>
              <a:t>Système</a:t>
            </a:r>
            <a:r>
              <a:rPr lang="en-CA" sz="2800" b="1" dirty="0"/>
              <a:t> </a:t>
            </a:r>
          </a:p>
        </p:txBody>
      </p:sp>
      <p:cxnSp>
        <p:nvCxnSpPr>
          <p:cNvPr id="8" name="Connecteur droit 7">
            <a:extLst>
              <a:ext uri="{FF2B5EF4-FFF2-40B4-BE49-F238E27FC236}">
                <a16:creationId xmlns:a16="http://schemas.microsoft.com/office/drawing/2014/main" id="{B15E0EB8-7947-44E3-BFA7-0DFF9B2DFDF8}"/>
              </a:ext>
            </a:extLst>
          </p:cNvPr>
          <p:cNvCxnSpPr/>
          <p:nvPr/>
        </p:nvCxnSpPr>
        <p:spPr>
          <a:xfrm>
            <a:off x="4635590" y="1795463"/>
            <a:ext cx="752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058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006E8C9-8378-41CD-B9B7-66279724D19B}"/>
              </a:ext>
            </a:extLst>
          </p:cNvPr>
          <p:cNvSpPr>
            <a:spLocks noGrp="1"/>
          </p:cNvSpPr>
          <p:nvPr>
            <p:ph type="title"/>
          </p:nvPr>
        </p:nvSpPr>
        <p:spPr/>
        <p:txBody>
          <a:bodyPr>
            <a:normAutofit fontScale="90000"/>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Du prédictif à l’adaptatif. Quelles différences? </a:t>
            </a:r>
            <a:r>
              <a:rPr lang="fr-CA" sz="2700" b="1" spc="150" dirty="0">
                <a:solidFill>
                  <a:srgbClr val="002060"/>
                </a:solidFill>
                <a:latin typeface="Arial" panose="020B0604020202020204" pitchFamily="34" charset="0"/>
                <a:cs typeface="Arial" panose="020B0604020202020204" pitchFamily="34" charset="0"/>
              </a:rPr>
              <a:t>(1/2)</a:t>
            </a:r>
            <a:endParaRPr lang="fr-CA" sz="3200" b="1" spc="150" dirty="0">
              <a:solidFill>
                <a:srgbClr val="002060"/>
              </a:solidFill>
              <a:latin typeface="Arial" panose="020B0604020202020204" pitchFamily="34" charset="0"/>
              <a:cs typeface="Arial" panose="020B0604020202020204" pitchFamily="34" charset="0"/>
            </a:endParaRPr>
          </a:p>
        </p:txBody>
      </p:sp>
      <p:sp>
        <p:nvSpPr>
          <p:cNvPr id="4" name="Arrow: Pentagon 3">
            <a:extLst>
              <a:ext uri="{FF2B5EF4-FFF2-40B4-BE49-F238E27FC236}">
                <a16:creationId xmlns:a16="http://schemas.microsoft.com/office/drawing/2014/main" id="{55BCEBB8-5E74-4018-8A82-C3C625D03234}"/>
              </a:ext>
            </a:extLst>
          </p:cNvPr>
          <p:cNvSpPr/>
          <p:nvPr/>
        </p:nvSpPr>
        <p:spPr>
          <a:xfrm>
            <a:off x="1106907" y="4154881"/>
            <a:ext cx="2926080" cy="2067951"/>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L’approche adaptative </a:t>
            </a:r>
          </a:p>
        </p:txBody>
      </p:sp>
      <p:sp>
        <p:nvSpPr>
          <p:cNvPr id="5" name="Arrow: Pentagon 4">
            <a:extLst>
              <a:ext uri="{FF2B5EF4-FFF2-40B4-BE49-F238E27FC236}">
                <a16:creationId xmlns:a16="http://schemas.microsoft.com/office/drawing/2014/main" id="{6B7F3C8E-208A-4BDC-A5D9-84F763F9B436}"/>
              </a:ext>
            </a:extLst>
          </p:cNvPr>
          <p:cNvSpPr/>
          <p:nvPr/>
        </p:nvSpPr>
        <p:spPr>
          <a:xfrm>
            <a:off x="1106907" y="2009029"/>
            <a:ext cx="2926080" cy="2067951"/>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L’approche Prédictive  </a:t>
            </a:r>
          </a:p>
        </p:txBody>
      </p:sp>
      <p:sp>
        <p:nvSpPr>
          <p:cNvPr id="6" name="TextBox 5">
            <a:extLst>
              <a:ext uri="{FF2B5EF4-FFF2-40B4-BE49-F238E27FC236}">
                <a16:creationId xmlns:a16="http://schemas.microsoft.com/office/drawing/2014/main" id="{620B8487-3B86-4396-B339-F426EB95BB58}"/>
              </a:ext>
            </a:extLst>
          </p:cNvPr>
          <p:cNvSpPr txBox="1"/>
          <p:nvPr/>
        </p:nvSpPr>
        <p:spPr>
          <a:xfrm>
            <a:off x="4300524" y="4288399"/>
            <a:ext cx="6807962" cy="2067951"/>
          </a:xfrm>
          <a:prstGeom prst="rect">
            <a:avLst/>
          </a:prstGeom>
          <a:noFill/>
          <a:ln>
            <a:solidFill>
              <a:schemeClr val="accent1"/>
            </a:solidFill>
          </a:ln>
        </p:spPr>
        <p:txBody>
          <a:bodyPr wrap="square" rtlCol="0">
            <a:noAutofit/>
          </a:bodyPr>
          <a:lstStyle/>
          <a:p>
            <a:pPr fontAlgn="base"/>
            <a:r>
              <a:rPr lang="fr-CA" sz="1600" dirty="0">
                <a:latin typeface="Calibri (Corps)"/>
                <a:cs typeface="Times New Roman" panose="02020603050405020304" pitchFamily="18" charset="0"/>
              </a:rPr>
              <a:t>Certes, une vision claire des objectifs est établie au début du projet, et les exigences </a:t>
            </a:r>
            <a:r>
              <a:rPr lang="fr-CA" sz="1600" b="1" dirty="0">
                <a:latin typeface="Calibri (Corps)"/>
                <a:cs typeface="Times New Roman" panose="02020603050405020304" pitchFamily="18" charset="0"/>
              </a:rPr>
              <a:t>initiales connues </a:t>
            </a:r>
            <a:r>
              <a:rPr lang="fr-CA" sz="1600" dirty="0">
                <a:latin typeface="Calibri (Corps)"/>
                <a:cs typeface="Times New Roman" panose="02020603050405020304" pitchFamily="18" charset="0"/>
              </a:rPr>
              <a:t>sont détaillées. Mais, au fur et à mesure, les spécifications sont  détaillées davantage, modifiées ou remplacées en fonction du retour d’information des utilisateurs, de l’environnement ou d’événement inattendues.</a:t>
            </a:r>
          </a:p>
          <a:p>
            <a:pPr fontAlgn="base"/>
            <a:r>
              <a:rPr lang="fr-FR" sz="1600" dirty="0">
                <a:latin typeface="Calibri (Corps)"/>
                <a:cs typeface="Times New Roman" panose="02020603050405020304" pitchFamily="18" charset="0"/>
              </a:rPr>
              <a:t>L’ équipe de projet procède par itération pour être de plus en plus pertinente dans ses livrables, elle affine la qualité du résultat de projet progressivement en prenant en compte les retours des clients, </a:t>
            </a:r>
          </a:p>
        </p:txBody>
      </p:sp>
      <p:sp>
        <p:nvSpPr>
          <p:cNvPr id="7" name="TextBox 6">
            <a:extLst>
              <a:ext uri="{FF2B5EF4-FFF2-40B4-BE49-F238E27FC236}">
                <a16:creationId xmlns:a16="http://schemas.microsoft.com/office/drawing/2014/main" id="{1045B167-2923-4866-AE08-F9B95CF829CF}"/>
              </a:ext>
            </a:extLst>
          </p:cNvPr>
          <p:cNvSpPr txBox="1"/>
          <p:nvPr/>
        </p:nvSpPr>
        <p:spPr>
          <a:xfrm>
            <a:off x="4300524" y="2024063"/>
            <a:ext cx="6807962" cy="2067951"/>
          </a:xfrm>
          <a:prstGeom prst="rect">
            <a:avLst/>
          </a:prstGeom>
          <a:noFill/>
          <a:ln>
            <a:solidFill>
              <a:schemeClr val="accent1"/>
            </a:solidFill>
          </a:ln>
        </p:spPr>
        <p:txBody>
          <a:bodyPr wrap="square" rtlCol="0">
            <a:noAutofit/>
          </a:bodyPr>
          <a:lstStyle/>
          <a:p>
            <a:r>
              <a:rPr lang="fr-FR" sz="1600" i="0" dirty="0">
                <a:effectLst/>
                <a:latin typeface="Calibri (Corps)"/>
                <a:cs typeface="Times New Roman" panose="02020603050405020304" pitchFamily="18" charset="0"/>
              </a:rPr>
              <a:t>C’est une approche séquentielle</a:t>
            </a:r>
            <a:r>
              <a:rPr lang="fr-FR" sz="1600" dirty="0">
                <a:latin typeface="Calibri (Corps)"/>
                <a:cs typeface="Times New Roman" panose="02020603050405020304" pitchFamily="18" charset="0"/>
              </a:rPr>
              <a:t> et linéaire </a:t>
            </a:r>
            <a:r>
              <a:rPr lang="fr-FR" sz="1600" i="0" dirty="0">
                <a:effectLst/>
                <a:latin typeface="Calibri (Corps)"/>
                <a:cs typeface="Times New Roman" panose="02020603050405020304" pitchFamily="18" charset="0"/>
              </a:rPr>
              <a:t>où l’équipe de gestion de projet prend le temps pour planifier le projet au démarrage de celui-ci avant de débuter les travaux concrets qui permettront de produire le livrable attendu par le projet lors de la phase d’exécution du projet.</a:t>
            </a:r>
          </a:p>
          <a:p>
            <a:endParaRPr lang="fr-FR" sz="1600" i="0" dirty="0">
              <a:effectLst/>
              <a:latin typeface="Calibri (Corps)"/>
              <a:cs typeface="Times New Roman" panose="02020603050405020304" pitchFamily="18" charset="0"/>
            </a:endParaRPr>
          </a:p>
          <a:p>
            <a:r>
              <a:rPr lang="fr-FR" sz="1600" dirty="0">
                <a:latin typeface="Calibri (Corps)"/>
                <a:cs typeface="Times New Roman" panose="02020603050405020304" pitchFamily="18" charset="0"/>
              </a:rPr>
              <a:t>En vue de maitriser la triple contrainte (budget, contenu, délais), l’approche prescrit une planification assez rigoureuse pour </a:t>
            </a:r>
            <a:r>
              <a:rPr lang="fr-FR" sz="1600" i="0" dirty="0">
                <a:effectLst/>
                <a:latin typeface="Calibri (Corps)"/>
                <a:cs typeface="Times New Roman" panose="02020603050405020304" pitchFamily="18" charset="0"/>
              </a:rPr>
              <a:t>limiter au mieux les changements plus tard dans le projet </a:t>
            </a:r>
            <a:endParaRPr lang="fr-CA" sz="1600" dirty="0">
              <a:latin typeface="Calibri (Corps)"/>
              <a:cs typeface="Times New Roman" panose="02020603050405020304" pitchFamily="18" charset="0"/>
            </a:endParaRPr>
          </a:p>
        </p:txBody>
      </p:sp>
      <p:cxnSp>
        <p:nvCxnSpPr>
          <p:cNvPr id="10" name="Straight Connector 9">
            <a:extLst>
              <a:ext uri="{FF2B5EF4-FFF2-40B4-BE49-F238E27FC236}">
                <a16:creationId xmlns:a16="http://schemas.microsoft.com/office/drawing/2014/main" id="{F6966BC6-BAEA-4423-90F8-DBA127D63FA3}"/>
              </a:ext>
            </a:extLst>
          </p:cNvPr>
          <p:cNvCxnSpPr/>
          <p:nvPr/>
        </p:nvCxnSpPr>
        <p:spPr>
          <a:xfrm>
            <a:off x="838200" y="1669143"/>
            <a:ext cx="10526486" cy="0"/>
          </a:xfrm>
          <a:prstGeom prst="line">
            <a:avLst/>
          </a:prstGeom>
        </p:spPr>
        <p:style>
          <a:lnRef idx="1">
            <a:schemeClr val="dk1"/>
          </a:lnRef>
          <a:fillRef idx="0">
            <a:schemeClr val="dk1"/>
          </a:fillRef>
          <a:effectRef idx="0">
            <a:schemeClr val="dk1"/>
          </a:effectRef>
          <a:fontRef idx="minor">
            <a:schemeClr val="tx1"/>
          </a:fontRef>
        </p:style>
      </p:cxnSp>
      <p:sp>
        <p:nvSpPr>
          <p:cNvPr id="11" name="Slide Number Placeholder 10">
            <a:extLst>
              <a:ext uri="{FF2B5EF4-FFF2-40B4-BE49-F238E27FC236}">
                <a16:creationId xmlns:a16="http://schemas.microsoft.com/office/drawing/2014/main" id="{6DF71C16-6C69-4B74-AFB9-2B653066622D}"/>
              </a:ext>
            </a:extLst>
          </p:cNvPr>
          <p:cNvSpPr>
            <a:spLocks noGrp="1"/>
          </p:cNvSpPr>
          <p:nvPr>
            <p:ph type="sldNum" sz="quarter" idx="12"/>
          </p:nvPr>
        </p:nvSpPr>
        <p:spPr/>
        <p:txBody>
          <a:bodyPr/>
          <a:lstStyle/>
          <a:p>
            <a:fld id="{2A36D1C2-E2EA-4BC6-8911-429A8CF6BF49}" type="slidenum">
              <a:rPr lang="fr-CA" smtClean="0"/>
              <a:t>10</a:t>
            </a:fld>
            <a:endParaRPr lang="fr-CA"/>
          </a:p>
        </p:txBody>
      </p:sp>
    </p:spTree>
    <p:extLst>
      <p:ext uri="{BB962C8B-B14F-4D97-AF65-F5344CB8AC3E}">
        <p14:creationId xmlns:p14="http://schemas.microsoft.com/office/powerpoint/2010/main" val="2119339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11</a:t>
            </a:fld>
            <a:endParaRPr lang="fr-CA"/>
          </a:p>
        </p:txBody>
      </p:sp>
      <p:grpSp>
        <p:nvGrpSpPr>
          <p:cNvPr id="10" name="Group 5">
            <a:extLst>
              <a:ext uri="{FF2B5EF4-FFF2-40B4-BE49-F238E27FC236}">
                <a16:creationId xmlns:a16="http://schemas.microsoft.com/office/drawing/2014/main" id="{5504D1E7-BC4A-4D0B-9A57-605D0CE7F106}"/>
              </a:ext>
            </a:extLst>
          </p:cNvPr>
          <p:cNvGrpSpPr/>
          <p:nvPr/>
        </p:nvGrpSpPr>
        <p:grpSpPr>
          <a:xfrm>
            <a:off x="646789" y="2188146"/>
            <a:ext cx="4915458" cy="3706276"/>
            <a:chOff x="551060" y="1001996"/>
            <a:chExt cx="4915458" cy="3706276"/>
          </a:xfrm>
        </p:grpSpPr>
        <p:grpSp>
          <p:nvGrpSpPr>
            <p:cNvPr id="11" name="Group 6">
              <a:extLst>
                <a:ext uri="{FF2B5EF4-FFF2-40B4-BE49-F238E27FC236}">
                  <a16:creationId xmlns:a16="http://schemas.microsoft.com/office/drawing/2014/main" id="{BC4E0D7D-8E04-416A-A295-B1D87FCE3260}"/>
                </a:ext>
              </a:extLst>
            </p:cNvPr>
            <p:cNvGrpSpPr/>
            <p:nvPr/>
          </p:nvGrpSpPr>
          <p:grpSpPr>
            <a:xfrm>
              <a:off x="551060" y="1001996"/>
              <a:ext cx="4915458" cy="3540112"/>
              <a:chOff x="1969477" y="928469"/>
              <a:chExt cx="4915458" cy="3540112"/>
            </a:xfrm>
          </p:grpSpPr>
          <p:sp>
            <p:nvSpPr>
              <p:cNvPr id="13" name="Arrow: Pentagon 10">
                <a:extLst>
                  <a:ext uri="{FF2B5EF4-FFF2-40B4-BE49-F238E27FC236}">
                    <a16:creationId xmlns:a16="http://schemas.microsoft.com/office/drawing/2014/main" id="{2366F1AB-E8B6-4723-83CE-84093077BCD7}"/>
                  </a:ext>
                </a:extLst>
              </p:cNvPr>
              <p:cNvSpPr/>
              <p:nvPr/>
            </p:nvSpPr>
            <p:spPr>
              <a:xfrm>
                <a:off x="1969477" y="928469"/>
                <a:ext cx="1980000" cy="432000"/>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Planning</a:t>
                </a:r>
              </a:p>
            </p:txBody>
          </p:sp>
          <p:sp>
            <p:nvSpPr>
              <p:cNvPr id="14" name="Arrow: Pentagon 11">
                <a:extLst>
                  <a:ext uri="{FF2B5EF4-FFF2-40B4-BE49-F238E27FC236}">
                    <a16:creationId xmlns:a16="http://schemas.microsoft.com/office/drawing/2014/main" id="{9C1988F1-470D-49D1-A0F7-F16713F1447E}"/>
                  </a:ext>
                </a:extLst>
              </p:cNvPr>
              <p:cNvSpPr/>
              <p:nvPr/>
            </p:nvSpPr>
            <p:spPr>
              <a:xfrm>
                <a:off x="2458720" y="1446488"/>
                <a:ext cx="1980000" cy="432000"/>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Exigences</a:t>
                </a:r>
              </a:p>
            </p:txBody>
          </p:sp>
          <p:sp>
            <p:nvSpPr>
              <p:cNvPr id="15" name="Arrow: Pentagon 12">
                <a:extLst>
                  <a:ext uri="{FF2B5EF4-FFF2-40B4-BE49-F238E27FC236}">
                    <a16:creationId xmlns:a16="http://schemas.microsoft.com/office/drawing/2014/main" id="{B0C31716-F8E5-4BA2-A6A3-E278F486BB05}"/>
                  </a:ext>
                </a:extLst>
              </p:cNvPr>
              <p:cNvSpPr/>
              <p:nvPr/>
            </p:nvSpPr>
            <p:spPr>
              <a:xfrm>
                <a:off x="2947963" y="1964507"/>
                <a:ext cx="1980000" cy="432000"/>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Conception </a:t>
                </a:r>
              </a:p>
            </p:txBody>
          </p:sp>
          <p:sp>
            <p:nvSpPr>
              <p:cNvPr id="16" name="Arrow: Pentagon 13">
                <a:extLst>
                  <a:ext uri="{FF2B5EF4-FFF2-40B4-BE49-F238E27FC236}">
                    <a16:creationId xmlns:a16="http://schemas.microsoft.com/office/drawing/2014/main" id="{C40E097F-E986-45BF-B96D-EA5F39B31C0A}"/>
                  </a:ext>
                </a:extLst>
              </p:cNvPr>
              <p:cNvSpPr/>
              <p:nvPr/>
            </p:nvSpPr>
            <p:spPr>
              <a:xfrm>
                <a:off x="3437206" y="2482526"/>
                <a:ext cx="1980000" cy="432000"/>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Développent </a:t>
                </a:r>
              </a:p>
            </p:txBody>
          </p:sp>
          <p:sp>
            <p:nvSpPr>
              <p:cNvPr id="17" name="Arrow: Pentagon 14">
                <a:extLst>
                  <a:ext uri="{FF2B5EF4-FFF2-40B4-BE49-F238E27FC236}">
                    <a16:creationId xmlns:a16="http://schemas.microsoft.com/office/drawing/2014/main" id="{DFB127DE-79DE-4D81-8A3A-CB1E1CD4092C}"/>
                  </a:ext>
                </a:extLst>
              </p:cNvPr>
              <p:cNvSpPr/>
              <p:nvPr/>
            </p:nvSpPr>
            <p:spPr>
              <a:xfrm>
                <a:off x="3926449" y="3000545"/>
                <a:ext cx="1980000" cy="432000"/>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Testing</a:t>
                </a:r>
                <a:r>
                  <a:rPr lang="fr-CA" dirty="0">
                    <a:solidFill>
                      <a:schemeClr val="tx1"/>
                    </a:solidFill>
                  </a:rPr>
                  <a:t> </a:t>
                </a:r>
              </a:p>
            </p:txBody>
          </p:sp>
          <p:sp>
            <p:nvSpPr>
              <p:cNvPr id="18" name="Arrow: Pentagon 15">
                <a:extLst>
                  <a:ext uri="{FF2B5EF4-FFF2-40B4-BE49-F238E27FC236}">
                    <a16:creationId xmlns:a16="http://schemas.microsoft.com/office/drawing/2014/main" id="{86191B8A-CEF7-47BB-A3AE-7E153FA38CE5}"/>
                  </a:ext>
                </a:extLst>
              </p:cNvPr>
              <p:cNvSpPr/>
              <p:nvPr/>
            </p:nvSpPr>
            <p:spPr>
              <a:xfrm>
                <a:off x="4415692" y="3518564"/>
                <a:ext cx="1980000" cy="432000"/>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Déploiement </a:t>
                </a:r>
              </a:p>
            </p:txBody>
          </p:sp>
          <p:sp>
            <p:nvSpPr>
              <p:cNvPr id="19" name="Arrow: Pentagon 16">
                <a:extLst>
                  <a:ext uri="{FF2B5EF4-FFF2-40B4-BE49-F238E27FC236}">
                    <a16:creationId xmlns:a16="http://schemas.microsoft.com/office/drawing/2014/main" id="{B6B785EF-B2A0-44CB-B9D7-2D99545CF44E}"/>
                  </a:ext>
                </a:extLst>
              </p:cNvPr>
              <p:cNvSpPr/>
              <p:nvPr/>
            </p:nvSpPr>
            <p:spPr>
              <a:xfrm>
                <a:off x="4904935" y="4036581"/>
                <a:ext cx="1980000" cy="432000"/>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Maintenance</a:t>
                </a:r>
              </a:p>
            </p:txBody>
          </p:sp>
          <p:cxnSp>
            <p:nvCxnSpPr>
              <p:cNvPr id="20" name="Connector: Elbow 17">
                <a:extLst>
                  <a:ext uri="{FF2B5EF4-FFF2-40B4-BE49-F238E27FC236}">
                    <a16:creationId xmlns:a16="http://schemas.microsoft.com/office/drawing/2014/main" id="{A1CF1D48-FA2A-4119-8873-D496C5D40B07}"/>
                  </a:ext>
                </a:extLst>
              </p:cNvPr>
              <p:cNvCxnSpPr>
                <a:cxnSpLocks/>
              </p:cNvCxnSpPr>
              <p:nvPr/>
            </p:nvCxnSpPr>
            <p:spPr>
              <a:xfrm>
                <a:off x="3932647" y="1144469"/>
                <a:ext cx="256763" cy="33586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18">
                <a:extLst>
                  <a:ext uri="{FF2B5EF4-FFF2-40B4-BE49-F238E27FC236}">
                    <a16:creationId xmlns:a16="http://schemas.microsoft.com/office/drawing/2014/main" id="{0B71EFBC-A698-44EA-B1B2-559F7BEDD073}"/>
                  </a:ext>
                </a:extLst>
              </p:cNvPr>
              <p:cNvCxnSpPr>
                <a:cxnSpLocks/>
                <a:stCxn id="15" idx="3"/>
              </p:cNvCxnSpPr>
              <p:nvPr/>
            </p:nvCxnSpPr>
            <p:spPr>
              <a:xfrm>
                <a:off x="4927963" y="2180507"/>
                <a:ext cx="210628" cy="30201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5FA228-36E1-4232-A103-FB29E551D5F2}"/>
                  </a:ext>
                </a:extLst>
              </p:cNvPr>
              <p:cNvCxnSpPr>
                <a:cxnSpLocks/>
                <a:stCxn id="16" idx="3"/>
              </p:cNvCxnSpPr>
              <p:nvPr/>
            </p:nvCxnSpPr>
            <p:spPr>
              <a:xfrm>
                <a:off x="5417206" y="2698526"/>
                <a:ext cx="226269" cy="30201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56EB16F-3E3C-47E3-AB95-7B88FCE93A11}"/>
                  </a:ext>
                </a:extLst>
              </p:cNvPr>
              <p:cNvCxnSpPr>
                <a:cxnSpLocks/>
                <a:stCxn id="17" idx="3"/>
              </p:cNvCxnSpPr>
              <p:nvPr/>
            </p:nvCxnSpPr>
            <p:spPr>
              <a:xfrm>
                <a:off x="5906449" y="3216545"/>
                <a:ext cx="189551" cy="30201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A82FDDE-AEAE-4376-B7B1-C7815E7F6712}"/>
                  </a:ext>
                </a:extLst>
              </p:cNvPr>
              <p:cNvCxnSpPr>
                <a:cxnSpLocks/>
                <a:stCxn id="18" idx="3"/>
              </p:cNvCxnSpPr>
              <p:nvPr/>
            </p:nvCxnSpPr>
            <p:spPr>
              <a:xfrm>
                <a:off x="6395692" y="3734564"/>
                <a:ext cx="230190" cy="30201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8532741-FF4B-4A36-ACC9-32DD4B204E9D}"/>
                  </a:ext>
                </a:extLst>
              </p:cNvPr>
              <p:cNvCxnSpPr>
                <a:cxnSpLocks/>
                <a:stCxn id="14" idx="3"/>
              </p:cNvCxnSpPr>
              <p:nvPr/>
            </p:nvCxnSpPr>
            <p:spPr>
              <a:xfrm>
                <a:off x="4438720" y="1662488"/>
                <a:ext cx="217686" cy="302018"/>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pic>
          <p:nvPicPr>
            <p:cNvPr id="12" name="Picture 5">
              <a:extLst>
                <a:ext uri="{FF2B5EF4-FFF2-40B4-BE49-F238E27FC236}">
                  <a16:creationId xmlns:a16="http://schemas.microsoft.com/office/drawing/2014/main" id="{8C0C8BF5-68BD-4DDF-8704-EE2A60115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0421" y="4603497"/>
              <a:ext cx="114300" cy="1047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EE8FA48F-FB04-4588-9163-E61AB8FEE149}"/>
              </a:ext>
            </a:extLst>
          </p:cNvPr>
          <p:cNvGrpSpPr/>
          <p:nvPr/>
        </p:nvGrpSpPr>
        <p:grpSpPr>
          <a:xfrm>
            <a:off x="6382908" y="2253740"/>
            <a:ext cx="5162303" cy="3474518"/>
            <a:chOff x="5850164" y="1089704"/>
            <a:chExt cx="5930854" cy="3967954"/>
          </a:xfrm>
        </p:grpSpPr>
        <p:grpSp>
          <p:nvGrpSpPr>
            <p:cNvPr id="27" name="Group 26">
              <a:extLst>
                <a:ext uri="{FF2B5EF4-FFF2-40B4-BE49-F238E27FC236}">
                  <a16:creationId xmlns:a16="http://schemas.microsoft.com/office/drawing/2014/main" id="{C2D3D74A-536C-4502-BB1E-04A2C38454CB}"/>
                </a:ext>
              </a:extLst>
            </p:cNvPr>
            <p:cNvGrpSpPr/>
            <p:nvPr/>
          </p:nvGrpSpPr>
          <p:grpSpPr>
            <a:xfrm>
              <a:off x="5850164" y="1089704"/>
              <a:ext cx="5930854" cy="3725961"/>
              <a:chOff x="5850164" y="1089704"/>
              <a:chExt cx="5930854" cy="3725961"/>
            </a:xfrm>
          </p:grpSpPr>
          <p:grpSp>
            <p:nvGrpSpPr>
              <p:cNvPr id="29" name="Group 27">
                <a:extLst>
                  <a:ext uri="{FF2B5EF4-FFF2-40B4-BE49-F238E27FC236}">
                    <a16:creationId xmlns:a16="http://schemas.microsoft.com/office/drawing/2014/main" id="{A13BF28C-7D23-49A1-A35D-37C075FE67DF}"/>
                  </a:ext>
                </a:extLst>
              </p:cNvPr>
              <p:cNvGrpSpPr>
                <a:grpSpLocks noChangeAspect="1"/>
              </p:cNvGrpSpPr>
              <p:nvPr/>
            </p:nvGrpSpPr>
            <p:grpSpPr bwMode="auto">
              <a:xfrm>
                <a:off x="6468033" y="1089704"/>
                <a:ext cx="4222666" cy="3618568"/>
                <a:chOff x="1840" y="1377"/>
                <a:chExt cx="2529" cy="2399"/>
              </a:xfrm>
              <a:solidFill>
                <a:srgbClr val="5CC6D6"/>
              </a:solidFill>
            </p:grpSpPr>
            <p:sp>
              <p:nvSpPr>
                <p:cNvPr id="38" name="Freeform 28">
                  <a:extLst>
                    <a:ext uri="{FF2B5EF4-FFF2-40B4-BE49-F238E27FC236}">
                      <a16:creationId xmlns:a16="http://schemas.microsoft.com/office/drawing/2014/main" id="{45A8AA75-5F4B-4CED-8EC7-39F9A9C093F7}"/>
                    </a:ext>
                  </a:extLst>
                </p:cNvPr>
                <p:cNvSpPr>
                  <a:spLocks noChangeAspect="1"/>
                </p:cNvSpPr>
                <p:nvPr/>
              </p:nvSpPr>
              <p:spPr bwMode="auto">
                <a:xfrm>
                  <a:off x="3141" y="1377"/>
                  <a:ext cx="947" cy="849"/>
                </a:xfrm>
                <a:custGeom>
                  <a:avLst/>
                  <a:gdLst>
                    <a:gd name="T0" fmla="*/ 38 w 947"/>
                    <a:gd name="T1" fmla="*/ 1 h 849"/>
                    <a:gd name="T2" fmla="*/ 108 w 947"/>
                    <a:gd name="T3" fmla="*/ 6 h 849"/>
                    <a:gd name="T4" fmla="*/ 176 w 947"/>
                    <a:gd name="T5" fmla="*/ 15 h 849"/>
                    <a:gd name="T6" fmla="*/ 210 w 947"/>
                    <a:gd name="T7" fmla="*/ 21 h 849"/>
                    <a:gd name="T8" fmla="*/ 277 w 947"/>
                    <a:gd name="T9" fmla="*/ 34 h 849"/>
                    <a:gd name="T10" fmla="*/ 342 w 947"/>
                    <a:gd name="T11" fmla="*/ 52 h 849"/>
                    <a:gd name="T12" fmla="*/ 407 w 947"/>
                    <a:gd name="T13" fmla="*/ 72 h 849"/>
                    <a:gd name="T14" fmla="*/ 469 w 947"/>
                    <a:gd name="T15" fmla="*/ 97 h 849"/>
                    <a:gd name="T16" fmla="*/ 529 w 947"/>
                    <a:gd name="T17" fmla="*/ 124 h 849"/>
                    <a:gd name="T18" fmla="*/ 589 w 947"/>
                    <a:gd name="T19" fmla="*/ 154 h 849"/>
                    <a:gd name="T20" fmla="*/ 646 w 947"/>
                    <a:gd name="T21" fmla="*/ 187 h 849"/>
                    <a:gd name="T22" fmla="*/ 702 w 947"/>
                    <a:gd name="T23" fmla="*/ 222 h 849"/>
                    <a:gd name="T24" fmla="*/ 755 w 947"/>
                    <a:gd name="T25" fmla="*/ 262 h 849"/>
                    <a:gd name="T26" fmla="*/ 781 w 947"/>
                    <a:gd name="T27" fmla="*/ 282 h 849"/>
                    <a:gd name="T28" fmla="*/ 831 w 947"/>
                    <a:gd name="T29" fmla="*/ 324 h 849"/>
                    <a:gd name="T30" fmla="*/ 855 w 947"/>
                    <a:gd name="T31" fmla="*/ 346 h 849"/>
                    <a:gd name="T32" fmla="*/ 903 w 947"/>
                    <a:gd name="T33" fmla="*/ 392 h 849"/>
                    <a:gd name="T34" fmla="*/ 947 w 947"/>
                    <a:gd name="T35" fmla="*/ 441 h 849"/>
                    <a:gd name="T36" fmla="*/ 457 w 947"/>
                    <a:gd name="T37" fmla="*/ 849 h 849"/>
                    <a:gd name="T38" fmla="*/ 435 w 947"/>
                    <a:gd name="T39" fmla="*/ 826 h 849"/>
                    <a:gd name="T40" fmla="*/ 412 w 947"/>
                    <a:gd name="T41" fmla="*/ 804 h 849"/>
                    <a:gd name="T42" fmla="*/ 388 w 947"/>
                    <a:gd name="T43" fmla="*/ 784 h 849"/>
                    <a:gd name="T44" fmla="*/ 363 w 947"/>
                    <a:gd name="T45" fmla="*/ 764 h 849"/>
                    <a:gd name="T46" fmla="*/ 323 w 947"/>
                    <a:gd name="T47" fmla="*/ 737 h 849"/>
                    <a:gd name="T48" fmla="*/ 296 w 947"/>
                    <a:gd name="T49" fmla="*/ 720 h 849"/>
                    <a:gd name="T50" fmla="*/ 268 w 947"/>
                    <a:gd name="T51" fmla="*/ 705 h 849"/>
                    <a:gd name="T52" fmla="*/ 240 w 947"/>
                    <a:gd name="T53" fmla="*/ 691 h 849"/>
                    <a:gd name="T54" fmla="*/ 209 w 947"/>
                    <a:gd name="T55" fmla="*/ 679 h 849"/>
                    <a:gd name="T56" fmla="*/ 179 w 947"/>
                    <a:gd name="T57" fmla="*/ 668 h 849"/>
                    <a:gd name="T58" fmla="*/ 148 w 947"/>
                    <a:gd name="T59" fmla="*/ 659 h 849"/>
                    <a:gd name="T60" fmla="*/ 116 w 947"/>
                    <a:gd name="T61" fmla="*/ 651 h 849"/>
                    <a:gd name="T62" fmla="*/ 84 w 947"/>
                    <a:gd name="T63" fmla="*/ 645 h 849"/>
                    <a:gd name="T64" fmla="*/ 34 w 947"/>
                    <a:gd name="T65" fmla="*/ 639 h 849"/>
                    <a:gd name="T66" fmla="*/ 0 w 947"/>
                    <a:gd name="T67" fmla="*/ 637 h 849"/>
                    <a:gd name="T68" fmla="*/ 3 w 947"/>
                    <a:gd name="T69" fmla="*/ 0 h 84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7"/>
                    <a:gd name="T106" fmla="*/ 0 h 849"/>
                    <a:gd name="T107" fmla="*/ 947 w 947"/>
                    <a:gd name="T108" fmla="*/ 849 h 84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7" h="849">
                      <a:moveTo>
                        <a:pt x="3" y="0"/>
                      </a:moveTo>
                      <a:lnTo>
                        <a:pt x="38" y="1"/>
                      </a:lnTo>
                      <a:lnTo>
                        <a:pt x="74" y="3"/>
                      </a:lnTo>
                      <a:lnTo>
                        <a:pt x="108" y="6"/>
                      </a:lnTo>
                      <a:lnTo>
                        <a:pt x="142" y="10"/>
                      </a:lnTo>
                      <a:lnTo>
                        <a:pt x="176" y="15"/>
                      </a:lnTo>
                      <a:lnTo>
                        <a:pt x="193" y="18"/>
                      </a:lnTo>
                      <a:lnTo>
                        <a:pt x="210" y="21"/>
                      </a:lnTo>
                      <a:lnTo>
                        <a:pt x="244" y="27"/>
                      </a:lnTo>
                      <a:lnTo>
                        <a:pt x="277" y="34"/>
                      </a:lnTo>
                      <a:lnTo>
                        <a:pt x="310" y="43"/>
                      </a:lnTo>
                      <a:lnTo>
                        <a:pt x="342" y="52"/>
                      </a:lnTo>
                      <a:lnTo>
                        <a:pt x="374" y="62"/>
                      </a:lnTo>
                      <a:lnTo>
                        <a:pt x="407" y="72"/>
                      </a:lnTo>
                      <a:lnTo>
                        <a:pt x="438" y="85"/>
                      </a:lnTo>
                      <a:lnTo>
                        <a:pt x="469" y="97"/>
                      </a:lnTo>
                      <a:lnTo>
                        <a:pt x="499" y="110"/>
                      </a:lnTo>
                      <a:lnTo>
                        <a:pt x="529" y="124"/>
                      </a:lnTo>
                      <a:lnTo>
                        <a:pt x="560" y="139"/>
                      </a:lnTo>
                      <a:lnTo>
                        <a:pt x="589" y="154"/>
                      </a:lnTo>
                      <a:lnTo>
                        <a:pt x="618" y="170"/>
                      </a:lnTo>
                      <a:lnTo>
                        <a:pt x="646" y="187"/>
                      </a:lnTo>
                      <a:lnTo>
                        <a:pt x="674" y="204"/>
                      </a:lnTo>
                      <a:lnTo>
                        <a:pt x="702" y="222"/>
                      </a:lnTo>
                      <a:lnTo>
                        <a:pt x="729" y="242"/>
                      </a:lnTo>
                      <a:lnTo>
                        <a:pt x="755" y="262"/>
                      </a:lnTo>
                      <a:lnTo>
                        <a:pt x="768" y="272"/>
                      </a:lnTo>
                      <a:lnTo>
                        <a:pt x="781" y="282"/>
                      </a:lnTo>
                      <a:lnTo>
                        <a:pt x="806" y="303"/>
                      </a:lnTo>
                      <a:lnTo>
                        <a:pt x="831" y="324"/>
                      </a:lnTo>
                      <a:lnTo>
                        <a:pt x="843" y="335"/>
                      </a:lnTo>
                      <a:lnTo>
                        <a:pt x="855" y="346"/>
                      </a:lnTo>
                      <a:lnTo>
                        <a:pt x="880" y="369"/>
                      </a:lnTo>
                      <a:lnTo>
                        <a:pt x="903" y="392"/>
                      </a:lnTo>
                      <a:lnTo>
                        <a:pt x="925" y="417"/>
                      </a:lnTo>
                      <a:lnTo>
                        <a:pt x="947" y="441"/>
                      </a:lnTo>
                      <a:lnTo>
                        <a:pt x="817" y="814"/>
                      </a:lnTo>
                      <a:lnTo>
                        <a:pt x="457" y="849"/>
                      </a:lnTo>
                      <a:lnTo>
                        <a:pt x="446" y="837"/>
                      </a:lnTo>
                      <a:lnTo>
                        <a:pt x="435" y="826"/>
                      </a:lnTo>
                      <a:lnTo>
                        <a:pt x="424" y="815"/>
                      </a:lnTo>
                      <a:lnTo>
                        <a:pt x="412" y="804"/>
                      </a:lnTo>
                      <a:lnTo>
                        <a:pt x="400" y="794"/>
                      </a:lnTo>
                      <a:lnTo>
                        <a:pt x="388" y="784"/>
                      </a:lnTo>
                      <a:lnTo>
                        <a:pt x="375" y="774"/>
                      </a:lnTo>
                      <a:lnTo>
                        <a:pt x="363" y="764"/>
                      </a:lnTo>
                      <a:lnTo>
                        <a:pt x="337" y="746"/>
                      </a:lnTo>
                      <a:lnTo>
                        <a:pt x="323" y="737"/>
                      </a:lnTo>
                      <a:lnTo>
                        <a:pt x="310" y="729"/>
                      </a:lnTo>
                      <a:lnTo>
                        <a:pt x="296" y="720"/>
                      </a:lnTo>
                      <a:lnTo>
                        <a:pt x="282" y="712"/>
                      </a:lnTo>
                      <a:lnTo>
                        <a:pt x="268" y="705"/>
                      </a:lnTo>
                      <a:lnTo>
                        <a:pt x="254" y="698"/>
                      </a:lnTo>
                      <a:lnTo>
                        <a:pt x="240" y="691"/>
                      </a:lnTo>
                      <a:lnTo>
                        <a:pt x="225" y="685"/>
                      </a:lnTo>
                      <a:lnTo>
                        <a:pt x="209" y="679"/>
                      </a:lnTo>
                      <a:lnTo>
                        <a:pt x="194" y="673"/>
                      </a:lnTo>
                      <a:lnTo>
                        <a:pt x="179" y="668"/>
                      </a:lnTo>
                      <a:lnTo>
                        <a:pt x="163" y="663"/>
                      </a:lnTo>
                      <a:lnTo>
                        <a:pt x="148" y="659"/>
                      </a:lnTo>
                      <a:lnTo>
                        <a:pt x="132" y="655"/>
                      </a:lnTo>
                      <a:lnTo>
                        <a:pt x="116" y="651"/>
                      </a:lnTo>
                      <a:lnTo>
                        <a:pt x="100" y="648"/>
                      </a:lnTo>
                      <a:lnTo>
                        <a:pt x="84" y="645"/>
                      </a:lnTo>
                      <a:lnTo>
                        <a:pt x="68" y="642"/>
                      </a:lnTo>
                      <a:lnTo>
                        <a:pt x="34" y="639"/>
                      </a:lnTo>
                      <a:lnTo>
                        <a:pt x="17" y="638"/>
                      </a:lnTo>
                      <a:lnTo>
                        <a:pt x="0" y="637"/>
                      </a:lnTo>
                      <a:lnTo>
                        <a:pt x="198" y="348"/>
                      </a:lnTo>
                      <a:lnTo>
                        <a:pt x="3" y="0"/>
                      </a:lnTo>
                      <a:close/>
                    </a:path>
                  </a:pathLst>
                </a:custGeom>
                <a:grpFill/>
                <a:ln>
                  <a:noFill/>
                </a:ln>
                <a:extLst>
                  <a:ext uri="{91240B29-F687-4F45-9708-019B960494DF}">
                    <a14:hiddenLine xmlns:a14="http://schemas.microsoft.com/office/drawing/2010/main" w="6350">
                      <a:solidFill>
                        <a:srgbClr val="000000"/>
                      </a:solidFill>
                      <a:round/>
                      <a:headEnd/>
                      <a:tailEnd/>
                    </a14:hiddenLine>
                  </a:ext>
                </a:extLst>
              </p:spPr>
              <p:txBody>
                <a:bodyPr/>
                <a:lstStyle>
                  <a:lvl1pPr>
                    <a:defRPr kumimoji="1" sz="1300" b="1">
                      <a:solidFill>
                        <a:srgbClr val="000000"/>
                      </a:solidFill>
                      <a:latin typeface="Arial" panose="020B0604020202020204" pitchFamily="34" charset="0"/>
                    </a:defRPr>
                  </a:lvl1pPr>
                  <a:lvl2pPr marL="742950" indent="-285750">
                    <a:defRPr kumimoji="1" sz="1300" b="1">
                      <a:solidFill>
                        <a:srgbClr val="000000"/>
                      </a:solidFill>
                      <a:latin typeface="Arial" panose="020B0604020202020204" pitchFamily="34" charset="0"/>
                    </a:defRPr>
                  </a:lvl2pPr>
                  <a:lvl3pPr marL="1143000" indent="-228600">
                    <a:defRPr kumimoji="1" sz="1300" b="1">
                      <a:solidFill>
                        <a:srgbClr val="000000"/>
                      </a:solidFill>
                      <a:latin typeface="Arial" panose="020B0604020202020204" pitchFamily="34" charset="0"/>
                    </a:defRPr>
                  </a:lvl3pPr>
                  <a:lvl4pPr marL="1600200" indent="-228600">
                    <a:defRPr kumimoji="1" sz="1300" b="1">
                      <a:solidFill>
                        <a:srgbClr val="000000"/>
                      </a:solidFill>
                      <a:latin typeface="Arial" panose="020B0604020202020204" pitchFamily="34" charset="0"/>
                    </a:defRPr>
                  </a:lvl4pPr>
                  <a:lvl5pPr marL="2057400" indent="-228600">
                    <a:defRPr kumimoji="1" sz="1300" b="1">
                      <a:solidFill>
                        <a:srgbClr val="000000"/>
                      </a:solidFill>
                      <a:latin typeface="Arial" panose="020B0604020202020204" pitchFamily="34" charset="0"/>
                    </a:defRPr>
                  </a:lvl5pPr>
                  <a:lvl6pPr marL="2514600" indent="-228600" eaLnBrk="0" fontAlgn="base" hangingPunct="0">
                    <a:spcBef>
                      <a:spcPct val="0"/>
                    </a:spcBef>
                    <a:spcAft>
                      <a:spcPct val="0"/>
                    </a:spcAft>
                    <a:defRPr kumimoji="1" sz="1300" b="1">
                      <a:solidFill>
                        <a:srgbClr val="000000"/>
                      </a:solidFill>
                      <a:latin typeface="Arial" panose="020B0604020202020204" pitchFamily="34" charset="0"/>
                    </a:defRPr>
                  </a:lvl6pPr>
                  <a:lvl7pPr marL="2971800" indent="-228600" eaLnBrk="0" fontAlgn="base" hangingPunct="0">
                    <a:spcBef>
                      <a:spcPct val="0"/>
                    </a:spcBef>
                    <a:spcAft>
                      <a:spcPct val="0"/>
                    </a:spcAft>
                    <a:defRPr kumimoji="1" sz="1300" b="1">
                      <a:solidFill>
                        <a:srgbClr val="000000"/>
                      </a:solidFill>
                      <a:latin typeface="Arial" panose="020B0604020202020204" pitchFamily="34" charset="0"/>
                    </a:defRPr>
                  </a:lvl7pPr>
                  <a:lvl8pPr marL="3429000" indent="-228600" eaLnBrk="0" fontAlgn="base" hangingPunct="0">
                    <a:spcBef>
                      <a:spcPct val="0"/>
                    </a:spcBef>
                    <a:spcAft>
                      <a:spcPct val="0"/>
                    </a:spcAft>
                    <a:defRPr kumimoji="1" sz="1300" b="1">
                      <a:solidFill>
                        <a:srgbClr val="000000"/>
                      </a:solidFill>
                      <a:latin typeface="Arial" panose="020B0604020202020204" pitchFamily="34" charset="0"/>
                    </a:defRPr>
                  </a:lvl8pPr>
                  <a:lvl9pPr marL="3886200" indent="-228600" eaLnBrk="0" fontAlgn="base" hangingPunct="0">
                    <a:spcBef>
                      <a:spcPct val="0"/>
                    </a:spcBef>
                    <a:spcAft>
                      <a:spcPct val="0"/>
                    </a:spcAft>
                    <a:defRPr kumimoji="1" sz="1300" b="1">
                      <a:solidFill>
                        <a:srgbClr val="000000"/>
                      </a:solidFill>
                      <a:latin typeface="Arial" panose="020B0604020202020204" pitchFamily="34" charset="0"/>
                    </a:defRPr>
                  </a:lvl9pPr>
                </a:lstStyle>
                <a:p>
                  <a:endParaRPr lang="fr-FR" altLang="en-US"/>
                </a:p>
              </p:txBody>
            </p:sp>
            <p:sp>
              <p:nvSpPr>
                <p:cNvPr id="39" name="Freeform 29">
                  <a:extLst>
                    <a:ext uri="{FF2B5EF4-FFF2-40B4-BE49-F238E27FC236}">
                      <a16:creationId xmlns:a16="http://schemas.microsoft.com/office/drawing/2014/main" id="{C570C4E4-125D-49B1-A046-06DFE699D796}"/>
                    </a:ext>
                  </a:extLst>
                </p:cNvPr>
                <p:cNvSpPr>
                  <a:spLocks noChangeAspect="1"/>
                </p:cNvSpPr>
                <p:nvPr/>
              </p:nvSpPr>
              <p:spPr bwMode="auto">
                <a:xfrm>
                  <a:off x="3580" y="1785"/>
                  <a:ext cx="758" cy="1132"/>
                </a:xfrm>
                <a:custGeom>
                  <a:avLst/>
                  <a:gdLst>
                    <a:gd name="T0" fmla="*/ 14 w 758"/>
                    <a:gd name="T1" fmla="*/ 428 h 1132"/>
                    <a:gd name="T2" fmla="*/ 41 w 758"/>
                    <a:gd name="T3" fmla="*/ 469 h 1132"/>
                    <a:gd name="T4" fmla="*/ 63 w 758"/>
                    <a:gd name="T5" fmla="*/ 513 h 1132"/>
                    <a:gd name="T6" fmla="*/ 77 w 758"/>
                    <a:gd name="T7" fmla="*/ 548 h 1132"/>
                    <a:gd name="T8" fmla="*/ 90 w 758"/>
                    <a:gd name="T9" fmla="*/ 583 h 1132"/>
                    <a:gd name="T10" fmla="*/ 104 w 758"/>
                    <a:gd name="T11" fmla="*/ 631 h 1132"/>
                    <a:gd name="T12" fmla="*/ 114 w 758"/>
                    <a:gd name="T13" fmla="*/ 680 h 1132"/>
                    <a:gd name="T14" fmla="*/ 120 w 758"/>
                    <a:gd name="T15" fmla="*/ 732 h 1132"/>
                    <a:gd name="T16" fmla="*/ 122 w 758"/>
                    <a:gd name="T17" fmla="*/ 784 h 1132"/>
                    <a:gd name="T18" fmla="*/ 120 w 758"/>
                    <a:gd name="T19" fmla="*/ 829 h 1132"/>
                    <a:gd name="T20" fmla="*/ 116 w 758"/>
                    <a:gd name="T21" fmla="*/ 874 h 1132"/>
                    <a:gd name="T22" fmla="*/ 740 w 758"/>
                    <a:gd name="T23" fmla="*/ 1002 h 1132"/>
                    <a:gd name="T24" fmla="*/ 748 w 758"/>
                    <a:gd name="T25" fmla="*/ 948 h 1132"/>
                    <a:gd name="T26" fmla="*/ 754 w 758"/>
                    <a:gd name="T27" fmla="*/ 894 h 1132"/>
                    <a:gd name="T28" fmla="*/ 757 w 758"/>
                    <a:gd name="T29" fmla="*/ 839 h 1132"/>
                    <a:gd name="T30" fmla="*/ 758 w 758"/>
                    <a:gd name="T31" fmla="*/ 784 h 1132"/>
                    <a:gd name="T32" fmla="*/ 757 w 758"/>
                    <a:gd name="T33" fmla="*/ 729 h 1132"/>
                    <a:gd name="T34" fmla="*/ 754 w 758"/>
                    <a:gd name="T35" fmla="*/ 674 h 1132"/>
                    <a:gd name="T36" fmla="*/ 748 w 758"/>
                    <a:gd name="T37" fmla="*/ 621 h 1132"/>
                    <a:gd name="T38" fmla="*/ 740 w 758"/>
                    <a:gd name="T39" fmla="*/ 568 h 1132"/>
                    <a:gd name="T40" fmla="*/ 730 w 758"/>
                    <a:gd name="T41" fmla="*/ 515 h 1132"/>
                    <a:gd name="T42" fmla="*/ 718 w 758"/>
                    <a:gd name="T43" fmla="*/ 464 h 1132"/>
                    <a:gd name="T44" fmla="*/ 704 w 758"/>
                    <a:gd name="T45" fmla="*/ 413 h 1132"/>
                    <a:gd name="T46" fmla="*/ 688 w 758"/>
                    <a:gd name="T47" fmla="*/ 362 h 1132"/>
                    <a:gd name="T48" fmla="*/ 669 w 758"/>
                    <a:gd name="T49" fmla="*/ 314 h 1132"/>
                    <a:gd name="T50" fmla="*/ 649 w 758"/>
                    <a:gd name="T51" fmla="*/ 266 h 1132"/>
                    <a:gd name="T52" fmla="*/ 627 w 758"/>
                    <a:gd name="T53" fmla="*/ 218 h 1132"/>
                    <a:gd name="T54" fmla="*/ 603 w 758"/>
                    <a:gd name="T55" fmla="*/ 172 h 1132"/>
                    <a:gd name="T56" fmla="*/ 578 w 758"/>
                    <a:gd name="T57" fmla="*/ 128 h 1132"/>
                    <a:gd name="T58" fmla="*/ 551 w 758"/>
                    <a:gd name="T59" fmla="*/ 84 h 1132"/>
                    <a:gd name="T60" fmla="*/ 522 w 758"/>
                    <a:gd name="T61" fmla="*/ 41 h 1132"/>
                    <a:gd name="T62" fmla="*/ 491 w 758"/>
                    <a:gd name="T63" fmla="*/ 0 h 1132"/>
                    <a:gd name="T64" fmla="*/ 0 w 758"/>
                    <a:gd name="T65" fmla="*/ 408 h 1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58"/>
                    <a:gd name="T100" fmla="*/ 0 h 1132"/>
                    <a:gd name="T101" fmla="*/ 758 w 758"/>
                    <a:gd name="T102" fmla="*/ 1132 h 1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58" h="1132">
                      <a:moveTo>
                        <a:pt x="0" y="408"/>
                      </a:moveTo>
                      <a:lnTo>
                        <a:pt x="14" y="428"/>
                      </a:lnTo>
                      <a:lnTo>
                        <a:pt x="27" y="448"/>
                      </a:lnTo>
                      <a:lnTo>
                        <a:pt x="41" y="469"/>
                      </a:lnTo>
                      <a:lnTo>
                        <a:pt x="52" y="491"/>
                      </a:lnTo>
                      <a:lnTo>
                        <a:pt x="63" y="513"/>
                      </a:lnTo>
                      <a:lnTo>
                        <a:pt x="73" y="535"/>
                      </a:lnTo>
                      <a:lnTo>
                        <a:pt x="77" y="548"/>
                      </a:lnTo>
                      <a:lnTo>
                        <a:pt x="82" y="559"/>
                      </a:lnTo>
                      <a:lnTo>
                        <a:pt x="90" y="583"/>
                      </a:lnTo>
                      <a:lnTo>
                        <a:pt x="97" y="607"/>
                      </a:lnTo>
                      <a:lnTo>
                        <a:pt x="104" y="631"/>
                      </a:lnTo>
                      <a:lnTo>
                        <a:pt x="109" y="655"/>
                      </a:lnTo>
                      <a:lnTo>
                        <a:pt x="114" y="680"/>
                      </a:lnTo>
                      <a:lnTo>
                        <a:pt x="117" y="706"/>
                      </a:lnTo>
                      <a:lnTo>
                        <a:pt x="120" y="732"/>
                      </a:lnTo>
                      <a:lnTo>
                        <a:pt x="121" y="758"/>
                      </a:lnTo>
                      <a:lnTo>
                        <a:pt x="122" y="784"/>
                      </a:lnTo>
                      <a:lnTo>
                        <a:pt x="121" y="806"/>
                      </a:lnTo>
                      <a:lnTo>
                        <a:pt x="120" y="829"/>
                      </a:lnTo>
                      <a:lnTo>
                        <a:pt x="118" y="851"/>
                      </a:lnTo>
                      <a:lnTo>
                        <a:pt x="116" y="874"/>
                      </a:lnTo>
                      <a:lnTo>
                        <a:pt x="370" y="1132"/>
                      </a:lnTo>
                      <a:lnTo>
                        <a:pt x="740" y="1002"/>
                      </a:lnTo>
                      <a:lnTo>
                        <a:pt x="744" y="975"/>
                      </a:lnTo>
                      <a:lnTo>
                        <a:pt x="748" y="948"/>
                      </a:lnTo>
                      <a:lnTo>
                        <a:pt x="751" y="922"/>
                      </a:lnTo>
                      <a:lnTo>
                        <a:pt x="754" y="894"/>
                      </a:lnTo>
                      <a:lnTo>
                        <a:pt x="756" y="867"/>
                      </a:lnTo>
                      <a:lnTo>
                        <a:pt x="757" y="839"/>
                      </a:lnTo>
                      <a:lnTo>
                        <a:pt x="758" y="811"/>
                      </a:lnTo>
                      <a:lnTo>
                        <a:pt x="758" y="784"/>
                      </a:lnTo>
                      <a:lnTo>
                        <a:pt x="758" y="756"/>
                      </a:lnTo>
                      <a:lnTo>
                        <a:pt x="757" y="729"/>
                      </a:lnTo>
                      <a:lnTo>
                        <a:pt x="756" y="701"/>
                      </a:lnTo>
                      <a:lnTo>
                        <a:pt x="754" y="674"/>
                      </a:lnTo>
                      <a:lnTo>
                        <a:pt x="751" y="647"/>
                      </a:lnTo>
                      <a:lnTo>
                        <a:pt x="748" y="621"/>
                      </a:lnTo>
                      <a:lnTo>
                        <a:pt x="744" y="594"/>
                      </a:lnTo>
                      <a:lnTo>
                        <a:pt x="740" y="568"/>
                      </a:lnTo>
                      <a:lnTo>
                        <a:pt x="735" y="541"/>
                      </a:lnTo>
                      <a:lnTo>
                        <a:pt x="730" y="515"/>
                      </a:lnTo>
                      <a:lnTo>
                        <a:pt x="724" y="489"/>
                      </a:lnTo>
                      <a:lnTo>
                        <a:pt x="718" y="464"/>
                      </a:lnTo>
                      <a:lnTo>
                        <a:pt x="711" y="438"/>
                      </a:lnTo>
                      <a:lnTo>
                        <a:pt x="704" y="413"/>
                      </a:lnTo>
                      <a:lnTo>
                        <a:pt x="696" y="388"/>
                      </a:lnTo>
                      <a:lnTo>
                        <a:pt x="688" y="362"/>
                      </a:lnTo>
                      <a:lnTo>
                        <a:pt x="679" y="338"/>
                      </a:lnTo>
                      <a:lnTo>
                        <a:pt x="669" y="314"/>
                      </a:lnTo>
                      <a:lnTo>
                        <a:pt x="659" y="290"/>
                      </a:lnTo>
                      <a:lnTo>
                        <a:pt x="649" y="266"/>
                      </a:lnTo>
                      <a:lnTo>
                        <a:pt x="638" y="242"/>
                      </a:lnTo>
                      <a:lnTo>
                        <a:pt x="627" y="218"/>
                      </a:lnTo>
                      <a:lnTo>
                        <a:pt x="615" y="195"/>
                      </a:lnTo>
                      <a:lnTo>
                        <a:pt x="603" y="172"/>
                      </a:lnTo>
                      <a:lnTo>
                        <a:pt x="591" y="150"/>
                      </a:lnTo>
                      <a:lnTo>
                        <a:pt x="578" y="128"/>
                      </a:lnTo>
                      <a:lnTo>
                        <a:pt x="565" y="106"/>
                      </a:lnTo>
                      <a:lnTo>
                        <a:pt x="551" y="84"/>
                      </a:lnTo>
                      <a:lnTo>
                        <a:pt x="537" y="62"/>
                      </a:lnTo>
                      <a:lnTo>
                        <a:pt x="522" y="41"/>
                      </a:lnTo>
                      <a:lnTo>
                        <a:pt x="506" y="20"/>
                      </a:lnTo>
                      <a:lnTo>
                        <a:pt x="491" y="0"/>
                      </a:lnTo>
                      <a:lnTo>
                        <a:pt x="350" y="388"/>
                      </a:lnTo>
                      <a:lnTo>
                        <a:pt x="0" y="408"/>
                      </a:lnTo>
                      <a:close/>
                    </a:path>
                  </a:pathLst>
                </a:custGeom>
                <a:grpFill/>
                <a:ln>
                  <a:noFill/>
                </a:ln>
                <a:extLst>
                  <a:ext uri="{91240B29-F687-4F45-9708-019B960494DF}">
                    <a14:hiddenLine xmlns:a14="http://schemas.microsoft.com/office/drawing/2010/main" w="6350">
                      <a:solidFill>
                        <a:srgbClr val="000000"/>
                      </a:solidFill>
                      <a:round/>
                      <a:headEnd/>
                      <a:tailEnd/>
                    </a14:hiddenLine>
                  </a:ext>
                </a:extLst>
              </p:spPr>
              <p:txBody>
                <a:bodyPr/>
                <a:lstStyle>
                  <a:lvl1pPr>
                    <a:defRPr kumimoji="1" sz="1300" b="1">
                      <a:solidFill>
                        <a:srgbClr val="000000"/>
                      </a:solidFill>
                      <a:latin typeface="Arial" panose="020B0604020202020204" pitchFamily="34" charset="0"/>
                    </a:defRPr>
                  </a:lvl1pPr>
                  <a:lvl2pPr marL="742950" indent="-285750">
                    <a:defRPr kumimoji="1" sz="1300" b="1">
                      <a:solidFill>
                        <a:srgbClr val="000000"/>
                      </a:solidFill>
                      <a:latin typeface="Arial" panose="020B0604020202020204" pitchFamily="34" charset="0"/>
                    </a:defRPr>
                  </a:lvl2pPr>
                  <a:lvl3pPr marL="1143000" indent="-228600">
                    <a:defRPr kumimoji="1" sz="1300" b="1">
                      <a:solidFill>
                        <a:srgbClr val="000000"/>
                      </a:solidFill>
                      <a:latin typeface="Arial" panose="020B0604020202020204" pitchFamily="34" charset="0"/>
                    </a:defRPr>
                  </a:lvl3pPr>
                  <a:lvl4pPr marL="1600200" indent="-228600">
                    <a:defRPr kumimoji="1" sz="1300" b="1">
                      <a:solidFill>
                        <a:srgbClr val="000000"/>
                      </a:solidFill>
                      <a:latin typeface="Arial" panose="020B0604020202020204" pitchFamily="34" charset="0"/>
                    </a:defRPr>
                  </a:lvl4pPr>
                  <a:lvl5pPr marL="2057400" indent="-228600">
                    <a:defRPr kumimoji="1" sz="1300" b="1">
                      <a:solidFill>
                        <a:srgbClr val="000000"/>
                      </a:solidFill>
                      <a:latin typeface="Arial" panose="020B0604020202020204" pitchFamily="34" charset="0"/>
                    </a:defRPr>
                  </a:lvl5pPr>
                  <a:lvl6pPr marL="2514600" indent="-228600" eaLnBrk="0" fontAlgn="base" hangingPunct="0">
                    <a:spcBef>
                      <a:spcPct val="0"/>
                    </a:spcBef>
                    <a:spcAft>
                      <a:spcPct val="0"/>
                    </a:spcAft>
                    <a:defRPr kumimoji="1" sz="1300" b="1">
                      <a:solidFill>
                        <a:srgbClr val="000000"/>
                      </a:solidFill>
                      <a:latin typeface="Arial" panose="020B0604020202020204" pitchFamily="34" charset="0"/>
                    </a:defRPr>
                  </a:lvl6pPr>
                  <a:lvl7pPr marL="2971800" indent="-228600" eaLnBrk="0" fontAlgn="base" hangingPunct="0">
                    <a:spcBef>
                      <a:spcPct val="0"/>
                    </a:spcBef>
                    <a:spcAft>
                      <a:spcPct val="0"/>
                    </a:spcAft>
                    <a:defRPr kumimoji="1" sz="1300" b="1">
                      <a:solidFill>
                        <a:srgbClr val="000000"/>
                      </a:solidFill>
                      <a:latin typeface="Arial" panose="020B0604020202020204" pitchFamily="34" charset="0"/>
                    </a:defRPr>
                  </a:lvl7pPr>
                  <a:lvl8pPr marL="3429000" indent="-228600" eaLnBrk="0" fontAlgn="base" hangingPunct="0">
                    <a:spcBef>
                      <a:spcPct val="0"/>
                    </a:spcBef>
                    <a:spcAft>
                      <a:spcPct val="0"/>
                    </a:spcAft>
                    <a:defRPr kumimoji="1" sz="1300" b="1">
                      <a:solidFill>
                        <a:srgbClr val="000000"/>
                      </a:solidFill>
                      <a:latin typeface="Arial" panose="020B0604020202020204" pitchFamily="34" charset="0"/>
                    </a:defRPr>
                  </a:lvl8pPr>
                  <a:lvl9pPr marL="3886200" indent="-228600" eaLnBrk="0" fontAlgn="base" hangingPunct="0">
                    <a:spcBef>
                      <a:spcPct val="0"/>
                    </a:spcBef>
                    <a:spcAft>
                      <a:spcPct val="0"/>
                    </a:spcAft>
                    <a:defRPr kumimoji="1" sz="1300" b="1">
                      <a:solidFill>
                        <a:srgbClr val="000000"/>
                      </a:solidFill>
                      <a:latin typeface="Arial" panose="020B0604020202020204" pitchFamily="34" charset="0"/>
                    </a:defRPr>
                  </a:lvl9pPr>
                </a:lstStyle>
                <a:p>
                  <a:endParaRPr lang="fr-FR" altLang="en-US"/>
                </a:p>
              </p:txBody>
            </p:sp>
            <p:sp>
              <p:nvSpPr>
                <p:cNvPr id="40" name="Freeform 30">
                  <a:extLst>
                    <a:ext uri="{FF2B5EF4-FFF2-40B4-BE49-F238E27FC236}">
                      <a16:creationId xmlns:a16="http://schemas.microsoft.com/office/drawing/2014/main" id="{303BA751-36C9-42AE-B47D-EC58FB355FDE}"/>
                    </a:ext>
                  </a:extLst>
                </p:cNvPr>
                <p:cNvSpPr>
                  <a:spLocks noChangeAspect="1"/>
                </p:cNvSpPr>
                <p:nvPr/>
              </p:nvSpPr>
              <p:spPr bwMode="auto">
                <a:xfrm>
                  <a:off x="3389" y="2824"/>
                  <a:ext cx="980" cy="952"/>
                </a:xfrm>
                <a:custGeom>
                  <a:avLst/>
                  <a:gdLst>
                    <a:gd name="T0" fmla="*/ 0 w 934"/>
                    <a:gd name="T1" fmla="*/ 736 h 943"/>
                    <a:gd name="T2" fmla="*/ 52 w 934"/>
                    <a:gd name="T3" fmla="*/ 365 h 943"/>
                    <a:gd name="T4" fmla="*/ 88 w 934"/>
                    <a:gd name="T5" fmla="*/ 339 h 943"/>
                    <a:gd name="T6" fmla="*/ 132 w 934"/>
                    <a:gd name="T7" fmla="*/ 301 h 943"/>
                    <a:gd name="T8" fmla="*/ 162 w 934"/>
                    <a:gd name="T9" fmla="*/ 270 h 943"/>
                    <a:gd name="T10" fmla="*/ 181 w 934"/>
                    <a:gd name="T11" fmla="*/ 248 h 943"/>
                    <a:gd name="T12" fmla="*/ 199 w 934"/>
                    <a:gd name="T13" fmla="*/ 224 h 943"/>
                    <a:gd name="T14" fmla="*/ 224 w 934"/>
                    <a:gd name="T15" fmla="*/ 188 h 943"/>
                    <a:gd name="T16" fmla="*/ 239 w 934"/>
                    <a:gd name="T17" fmla="*/ 164 h 943"/>
                    <a:gd name="T18" fmla="*/ 261 w 934"/>
                    <a:gd name="T19" fmla="*/ 125 h 943"/>
                    <a:gd name="T20" fmla="*/ 274 w 934"/>
                    <a:gd name="T21" fmla="*/ 99 h 943"/>
                    <a:gd name="T22" fmla="*/ 290 w 934"/>
                    <a:gd name="T23" fmla="*/ 56 h 943"/>
                    <a:gd name="T24" fmla="*/ 300 w 934"/>
                    <a:gd name="T25" fmla="*/ 28 h 943"/>
                    <a:gd name="T26" fmla="*/ 308 w 934"/>
                    <a:gd name="T27" fmla="*/ 0 h 943"/>
                    <a:gd name="T28" fmla="*/ 934 w 934"/>
                    <a:gd name="T29" fmla="*/ 123 h 943"/>
                    <a:gd name="T30" fmla="*/ 917 w 934"/>
                    <a:gd name="T31" fmla="*/ 188 h 943"/>
                    <a:gd name="T32" fmla="*/ 897 w 934"/>
                    <a:gd name="T33" fmla="*/ 252 h 943"/>
                    <a:gd name="T34" fmla="*/ 886 w 934"/>
                    <a:gd name="T35" fmla="*/ 283 h 943"/>
                    <a:gd name="T36" fmla="*/ 867 w 934"/>
                    <a:gd name="T37" fmla="*/ 329 h 943"/>
                    <a:gd name="T38" fmla="*/ 847 w 934"/>
                    <a:gd name="T39" fmla="*/ 374 h 943"/>
                    <a:gd name="T40" fmla="*/ 833 w 934"/>
                    <a:gd name="T41" fmla="*/ 405 h 943"/>
                    <a:gd name="T42" fmla="*/ 802 w 934"/>
                    <a:gd name="T43" fmla="*/ 462 h 943"/>
                    <a:gd name="T44" fmla="*/ 769 w 934"/>
                    <a:gd name="T45" fmla="*/ 518 h 943"/>
                    <a:gd name="T46" fmla="*/ 733 w 934"/>
                    <a:gd name="T47" fmla="*/ 573 h 943"/>
                    <a:gd name="T48" fmla="*/ 693 w 934"/>
                    <a:gd name="T49" fmla="*/ 625 h 943"/>
                    <a:gd name="T50" fmla="*/ 663 w 934"/>
                    <a:gd name="T51" fmla="*/ 662 h 943"/>
                    <a:gd name="T52" fmla="*/ 631 w 934"/>
                    <a:gd name="T53" fmla="*/ 699 h 943"/>
                    <a:gd name="T54" fmla="*/ 586 w 934"/>
                    <a:gd name="T55" fmla="*/ 746 h 943"/>
                    <a:gd name="T56" fmla="*/ 538 w 934"/>
                    <a:gd name="T57" fmla="*/ 790 h 943"/>
                    <a:gd name="T58" fmla="*/ 488 w 934"/>
                    <a:gd name="T59" fmla="*/ 832 h 943"/>
                    <a:gd name="T60" fmla="*/ 437 w 934"/>
                    <a:gd name="T61" fmla="*/ 871 h 943"/>
                    <a:gd name="T62" fmla="*/ 382 w 934"/>
                    <a:gd name="T63" fmla="*/ 909 h 943"/>
                    <a:gd name="T64" fmla="*/ 355 w 934"/>
                    <a:gd name="T65" fmla="*/ 926 h 943"/>
                    <a:gd name="T66" fmla="*/ 327 w 934"/>
                    <a:gd name="T67" fmla="*/ 943 h 9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34"/>
                    <a:gd name="T103" fmla="*/ 0 h 943"/>
                    <a:gd name="T104" fmla="*/ 934 w 934"/>
                    <a:gd name="T105" fmla="*/ 943 h 9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34" h="943">
                      <a:moveTo>
                        <a:pt x="327" y="943"/>
                      </a:moveTo>
                      <a:lnTo>
                        <a:pt x="0" y="736"/>
                      </a:lnTo>
                      <a:lnTo>
                        <a:pt x="40" y="374"/>
                      </a:lnTo>
                      <a:lnTo>
                        <a:pt x="52" y="365"/>
                      </a:lnTo>
                      <a:lnTo>
                        <a:pt x="64" y="357"/>
                      </a:lnTo>
                      <a:lnTo>
                        <a:pt x="88" y="339"/>
                      </a:lnTo>
                      <a:lnTo>
                        <a:pt x="111" y="321"/>
                      </a:lnTo>
                      <a:lnTo>
                        <a:pt x="132" y="301"/>
                      </a:lnTo>
                      <a:lnTo>
                        <a:pt x="152" y="281"/>
                      </a:lnTo>
                      <a:lnTo>
                        <a:pt x="162" y="270"/>
                      </a:lnTo>
                      <a:lnTo>
                        <a:pt x="172" y="259"/>
                      </a:lnTo>
                      <a:lnTo>
                        <a:pt x="181" y="248"/>
                      </a:lnTo>
                      <a:lnTo>
                        <a:pt x="190" y="237"/>
                      </a:lnTo>
                      <a:lnTo>
                        <a:pt x="199" y="224"/>
                      </a:lnTo>
                      <a:lnTo>
                        <a:pt x="208" y="213"/>
                      </a:lnTo>
                      <a:lnTo>
                        <a:pt x="224" y="188"/>
                      </a:lnTo>
                      <a:lnTo>
                        <a:pt x="232" y="176"/>
                      </a:lnTo>
                      <a:lnTo>
                        <a:pt x="239" y="164"/>
                      </a:lnTo>
                      <a:lnTo>
                        <a:pt x="255" y="138"/>
                      </a:lnTo>
                      <a:lnTo>
                        <a:pt x="261" y="125"/>
                      </a:lnTo>
                      <a:lnTo>
                        <a:pt x="268" y="112"/>
                      </a:lnTo>
                      <a:lnTo>
                        <a:pt x="274" y="99"/>
                      </a:lnTo>
                      <a:lnTo>
                        <a:pt x="280" y="85"/>
                      </a:lnTo>
                      <a:lnTo>
                        <a:pt x="290" y="56"/>
                      </a:lnTo>
                      <a:lnTo>
                        <a:pt x="295" y="42"/>
                      </a:lnTo>
                      <a:lnTo>
                        <a:pt x="300" y="28"/>
                      </a:lnTo>
                      <a:lnTo>
                        <a:pt x="304" y="14"/>
                      </a:lnTo>
                      <a:lnTo>
                        <a:pt x="308" y="0"/>
                      </a:lnTo>
                      <a:lnTo>
                        <a:pt x="544" y="255"/>
                      </a:lnTo>
                      <a:lnTo>
                        <a:pt x="934" y="123"/>
                      </a:lnTo>
                      <a:lnTo>
                        <a:pt x="926" y="156"/>
                      </a:lnTo>
                      <a:lnTo>
                        <a:pt x="917" y="188"/>
                      </a:lnTo>
                      <a:lnTo>
                        <a:pt x="907" y="220"/>
                      </a:lnTo>
                      <a:lnTo>
                        <a:pt x="897" y="252"/>
                      </a:lnTo>
                      <a:lnTo>
                        <a:pt x="891" y="268"/>
                      </a:lnTo>
                      <a:lnTo>
                        <a:pt x="886" y="283"/>
                      </a:lnTo>
                      <a:lnTo>
                        <a:pt x="873" y="314"/>
                      </a:lnTo>
                      <a:lnTo>
                        <a:pt x="867" y="329"/>
                      </a:lnTo>
                      <a:lnTo>
                        <a:pt x="860" y="344"/>
                      </a:lnTo>
                      <a:lnTo>
                        <a:pt x="847" y="374"/>
                      </a:lnTo>
                      <a:lnTo>
                        <a:pt x="840" y="389"/>
                      </a:lnTo>
                      <a:lnTo>
                        <a:pt x="833" y="405"/>
                      </a:lnTo>
                      <a:lnTo>
                        <a:pt x="818" y="434"/>
                      </a:lnTo>
                      <a:lnTo>
                        <a:pt x="802" y="462"/>
                      </a:lnTo>
                      <a:lnTo>
                        <a:pt x="786" y="490"/>
                      </a:lnTo>
                      <a:lnTo>
                        <a:pt x="769" y="518"/>
                      </a:lnTo>
                      <a:lnTo>
                        <a:pt x="751" y="545"/>
                      </a:lnTo>
                      <a:lnTo>
                        <a:pt x="733" y="573"/>
                      </a:lnTo>
                      <a:lnTo>
                        <a:pt x="713" y="599"/>
                      </a:lnTo>
                      <a:lnTo>
                        <a:pt x="693" y="625"/>
                      </a:lnTo>
                      <a:lnTo>
                        <a:pt x="673" y="650"/>
                      </a:lnTo>
                      <a:lnTo>
                        <a:pt x="663" y="662"/>
                      </a:lnTo>
                      <a:lnTo>
                        <a:pt x="652" y="675"/>
                      </a:lnTo>
                      <a:lnTo>
                        <a:pt x="631" y="699"/>
                      </a:lnTo>
                      <a:lnTo>
                        <a:pt x="609" y="723"/>
                      </a:lnTo>
                      <a:lnTo>
                        <a:pt x="586" y="746"/>
                      </a:lnTo>
                      <a:lnTo>
                        <a:pt x="562" y="768"/>
                      </a:lnTo>
                      <a:lnTo>
                        <a:pt x="538" y="790"/>
                      </a:lnTo>
                      <a:lnTo>
                        <a:pt x="513" y="811"/>
                      </a:lnTo>
                      <a:lnTo>
                        <a:pt x="488" y="832"/>
                      </a:lnTo>
                      <a:lnTo>
                        <a:pt x="463" y="852"/>
                      </a:lnTo>
                      <a:lnTo>
                        <a:pt x="437" y="871"/>
                      </a:lnTo>
                      <a:lnTo>
                        <a:pt x="410" y="891"/>
                      </a:lnTo>
                      <a:lnTo>
                        <a:pt x="382" y="909"/>
                      </a:lnTo>
                      <a:lnTo>
                        <a:pt x="368" y="918"/>
                      </a:lnTo>
                      <a:lnTo>
                        <a:pt x="355" y="926"/>
                      </a:lnTo>
                      <a:lnTo>
                        <a:pt x="341" y="934"/>
                      </a:lnTo>
                      <a:lnTo>
                        <a:pt x="327" y="943"/>
                      </a:lnTo>
                      <a:close/>
                    </a:path>
                  </a:pathLst>
                </a:custGeom>
                <a:grpFill/>
                <a:ln>
                  <a:noFill/>
                </a:ln>
                <a:extLst>
                  <a:ext uri="{91240B29-F687-4F45-9708-019B960494DF}">
                    <a14:hiddenLine xmlns:a14="http://schemas.microsoft.com/office/drawing/2010/main" w="6350">
                      <a:solidFill>
                        <a:srgbClr val="000000"/>
                      </a:solidFill>
                      <a:round/>
                      <a:headEnd/>
                      <a:tailEnd/>
                    </a14:hiddenLine>
                  </a:ext>
                </a:extLst>
              </p:spPr>
              <p:txBody>
                <a:bodyPr/>
                <a:lstStyle>
                  <a:lvl1pPr>
                    <a:defRPr kumimoji="1" sz="1300" b="1">
                      <a:solidFill>
                        <a:srgbClr val="000000"/>
                      </a:solidFill>
                      <a:latin typeface="Arial" panose="020B0604020202020204" pitchFamily="34" charset="0"/>
                    </a:defRPr>
                  </a:lvl1pPr>
                  <a:lvl2pPr marL="742950" indent="-285750">
                    <a:defRPr kumimoji="1" sz="1300" b="1">
                      <a:solidFill>
                        <a:srgbClr val="000000"/>
                      </a:solidFill>
                      <a:latin typeface="Arial" panose="020B0604020202020204" pitchFamily="34" charset="0"/>
                    </a:defRPr>
                  </a:lvl2pPr>
                  <a:lvl3pPr marL="1143000" indent="-228600">
                    <a:defRPr kumimoji="1" sz="1300" b="1">
                      <a:solidFill>
                        <a:srgbClr val="000000"/>
                      </a:solidFill>
                      <a:latin typeface="Arial" panose="020B0604020202020204" pitchFamily="34" charset="0"/>
                    </a:defRPr>
                  </a:lvl3pPr>
                  <a:lvl4pPr marL="1600200" indent="-228600">
                    <a:defRPr kumimoji="1" sz="1300" b="1">
                      <a:solidFill>
                        <a:srgbClr val="000000"/>
                      </a:solidFill>
                      <a:latin typeface="Arial" panose="020B0604020202020204" pitchFamily="34" charset="0"/>
                    </a:defRPr>
                  </a:lvl4pPr>
                  <a:lvl5pPr marL="2057400" indent="-228600">
                    <a:defRPr kumimoji="1" sz="1300" b="1">
                      <a:solidFill>
                        <a:srgbClr val="000000"/>
                      </a:solidFill>
                      <a:latin typeface="Arial" panose="020B0604020202020204" pitchFamily="34" charset="0"/>
                    </a:defRPr>
                  </a:lvl5pPr>
                  <a:lvl6pPr marL="2514600" indent="-228600" eaLnBrk="0" fontAlgn="base" hangingPunct="0">
                    <a:spcBef>
                      <a:spcPct val="0"/>
                    </a:spcBef>
                    <a:spcAft>
                      <a:spcPct val="0"/>
                    </a:spcAft>
                    <a:defRPr kumimoji="1" sz="1300" b="1">
                      <a:solidFill>
                        <a:srgbClr val="000000"/>
                      </a:solidFill>
                      <a:latin typeface="Arial" panose="020B0604020202020204" pitchFamily="34" charset="0"/>
                    </a:defRPr>
                  </a:lvl6pPr>
                  <a:lvl7pPr marL="2971800" indent="-228600" eaLnBrk="0" fontAlgn="base" hangingPunct="0">
                    <a:spcBef>
                      <a:spcPct val="0"/>
                    </a:spcBef>
                    <a:spcAft>
                      <a:spcPct val="0"/>
                    </a:spcAft>
                    <a:defRPr kumimoji="1" sz="1300" b="1">
                      <a:solidFill>
                        <a:srgbClr val="000000"/>
                      </a:solidFill>
                      <a:latin typeface="Arial" panose="020B0604020202020204" pitchFamily="34" charset="0"/>
                    </a:defRPr>
                  </a:lvl7pPr>
                  <a:lvl8pPr marL="3429000" indent="-228600" eaLnBrk="0" fontAlgn="base" hangingPunct="0">
                    <a:spcBef>
                      <a:spcPct val="0"/>
                    </a:spcBef>
                    <a:spcAft>
                      <a:spcPct val="0"/>
                    </a:spcAft>
                    <a:defRPr kumimoji="1" sz="1300" b="1">
                      <a:solidFill>
                        <a:srgbClr val="000000"/>
                      </a:solidFill>
                      <a:latin typeface="Arial" panose="020B0604020202020204" pitchFamily="34" charset="0"/>
                    </a:defRPr>
                  </a:lvl8pPr>
                  <a:lvl9pPr marL="3886200" indent="-228600" eaLnBrk="0" fontAlgn="base" hangingPunct="0">
                    <a:spcBef>
                      <a:spcPct val="0"/>
                    </a:spcBef>
                    <a:spcAft>
                      <a:spcPct val="0"/>
                    </a:spcAft>
                    <a:defRPr kumimoji="1" sz="1300" b="1">
                      <a:solidFill>
                        <a:srgbClr val="000000"/>
                      </a:solidFill>
                      <a:latin typeface="Arial" panose="020B0604020202020204" pitchFamily="34" charset="0"/>
                    </a:defRPr>
                  </a:lvl9pPr>
                </a:lstStyle>
                <a:p>
                  <a:endParaRPr lang="fr-FR" altLang="en-US"/>
                </a:p>
              </p:txBody>
            </p:sp>
            <p:sp>
              <p:nvSpPr>
                <p:cNvPr id="41" name="Freeform 32">
                  <a:extLst>
                    <a:ext uri="{FF2B5EF4-FFF2-40B4-BE49-F238E27FC236}">
                      <a16:creationId xmlns:a16="http://schemas.microsoft.com/office/drawing/2014/main" id="{6A0D71D8-9638-4F8F-9A5F-97B664F7979C}"/>
                    </a:ext>
                  </a:extLst>
                </p:cNvPr>
                <p:cNvSpPr>
                  <a:spLocks noChangeAspect="1"/>
                </p:cNvSpPr>
                <p:nvPr/>
              </p:nvSpPr>
              <p:spPr bwMode="auto">
                <a:xfrm>
                  <a:off x="1844" y="2787"/>
                  <a:ext cx="1141" cy="929"/>
                </a:xfrm>
                <a:custGeom>
                  <a:avLst/>
                  <a:gdLst>
                    <a:gd name="T0" fmla="*/ 957 w 971"/>
                    <a:gd name="T1" fmla="*/ 469 h 1043"/>
                    <a:gd name="T2" fmla="*/ 929 w 971"/>
                    <a:gd name="T3" fmla="*/ 455 h 1043"/>
                    <a:gd name="T4" fmla="*/ 889 w 971"/>
                    <a:gd name="T5" fmla="*/ 432 h 1043"/>
                    <a:gd name="T6" fmla="*/ 863 w 971"/>
                    <a:gd name="T7" fmla="*/ 415 h 1043"/>
                    <a:gd name="T8" fmla="*/ 838 w 971"/>
                    <a:gd name="T9" fmla="*/ 397 h 1043"/>
                    <a:gd name="T10" fmla="*/ 802 w 971"/>
                    <a:gd name="T11" fmla="*/ 368 h 1043"/>
                    <a:gd name="T12" fmla="*/ 769 w 971"/>
                    <a:gd name="T13" fmla="*/ 336 h 1043"/>
                    <a:gd name="T14" fmla="*/ 748 w 971"/>
                    <a:gd name="T15" fmla="*/ 314 h 1043"/>
                    <a:gd name="T16" fmla="*/ 728 w 971"/>
                    <a:gd name="T17" fmla="*/ 291 h 1043"/>
                    <a:gd name="T18" fmla="*/ 709 w 971"/>
                    <a:gd name="T19" fmla="*/ 266 h 1043"/>
                    <a:gd name="T20" fmla="*/ 691 w 971"/>
                    <a:gd name="T21" fmla="*/ 241 h 1043"/>
                    <a:gd name="T22" fmla="*/ 675 w 971"/>
                    <a:gd name="T23" fmla="*/ 215 h 1043"/>
                    <a:gd name="T24" fmla="*/ 645 w 971"/>
                    <a:gd name="T25" fmla="*/ 161 h 1043"/>
                    <a:gd name="T26" fmla="*/ 632 w 971"/>
                    <a:gd name="T27" fmla="*/ 133 h 1043"/>
                    <a:gd name="T28" fmla="*/ 0 w 971"/>
                    <a:gd name="T29" fmla="*/ 249 h 1043"/>
                    <a:gd name="T30" fmla="*/ 21 w 971"/>
                    <a:gd name="T31" fmla="*/ 315 h 1043"/>
                    <a:gd name="T32" fmla="*/ 46 w 971"/>
                    <a:gd name="T33" fmla="*/ 378 h 1043"/>
                    <a:gd name="T34" fmla="*/ 60 w 971"/>
                    <a:gd name="T35" fmla="*/ 409 h 1043"/>
                    <a:gd name="T36" fmla="*/ 74 w 971"/>
                    <a:gd name="T37" fmla="*/ 440 h 1043"/>
                    <a:gd name="T38" fmla="*/ 105 w 971"/>
                    <a:gd name="T39" fmla="*/ 500 h 1043"/>
                    <a:gd name="T40" fmla="*/ 138 w 971"/>
                    <a:gd name="T41" fmla="*/ 558 h 1043"/>
                    <a:gd name="T42" fmla="*/ 156 w 971"/>
                    <a:gd name="T43" fmla="*/ 586 h 1043"/>
                    <a:gd name="T44" fmla="*/ 185 w 971"/>
                    <a:gd name="T45" fmla="*/ 629 h 1043"/>
                    <a:gd name="T46" fmla="*/ 216 w 971"/>
                    <a:gd name="T47" fmla="*/ 669 h 1043"/>
                    <a:gd name="T48" fmla="*/ 258 w 971"/>
                    <a:gd name="T49" fmla="*/ 720 h 1043"/>
                    <a:gd name="T50" fmla="*/ 303 w 971"/>
                    <a:gd name="T51" fmla="*/ 771 h 1043"/>
                    <a:gd name="T52" fmla="*/ 351 w 971"/>
                    <a:gd name="T53" fmla="*/ 818 h 1043"/>
                    <a:gd name="T54" fmla="*/ 388 w 971"/>
                    <a:gd name="T55" fmla="*/ 851 h 1043"/>
                    <a:gd name="T56" fmla="*/ 426 w 971"/>
                    <a:gd name="T57" fmla="*/ 883 h 1043"/>
                    <a:gd name="T58" fmla="*/ 479 w 971"/>
                    <a:gd name="T59" fmla="*/ 923 h 1043"/>
                    <a:gd name="T60" fmla="*/ 536 w 971"/>
                    <a:gd name="T61" fmla="*/ 962 h 1043"/>
                    <a:gd name="T62" fmla="*/ 593 w 971"/>
                    <a:gd name="T63" fmla="*/ 997 h 1043"/>
                    <a:gd name="T64" fmla="*/ 652 w 971"/>
                    <a:gd name="T65" fmla="*/ 1028 h 1043"/>
                    <a:gd name="T66" fmla="*/ 659 w 971"/>
                    <a:gd name="T67" fmla="*/ 657 h 104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71"/>
                    <a:gd name="T103" fmla="*/ 0 h 1043"/>
                    <a:gd name="T104" fmla="*/ 971 w 971"/>
                    <a:gd name="T105" fmla="*/ 1043 h 104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71" h="1043">
                      <a:moveTo>
                        <a:pt x="971" y="475"/>
                      </a:moveTo>
                      <a:lnTo>
                        <a:pt x="957" y="469"/>
                      </a:lnTo>
                      <a:lnTo>
                        <a:pt x="943" y="462"/>
                      </a:lnTo>
                      <a:lnTo>
                        <a:pt x="929" y="455"/>
                      </a:lnTo>
                      <a:lnTo>
                        <a:pt x="915" y="448"/>
                      </a:lnTo>
                      <a:lnTo>
                        <a:pt x="889" y="432"/>
                      </a:lnTo>
                      <a:lnTo>
                        <a:pt x="876" y="423"/>
                      </a:lnTo>
                      <a:lnTo>
                        <a:pt x="863" y="415"/>
                      </a:lnTo>
                      <a:lnTo>
                        <a:pt x="851" y="406"/>
                      </a:lnTo>
                      <a:lnTo>
                        <a:pt x="838" y="397"/>
                      </a:lnTo>
                      <a:lnTo>
                        <a:pt x="814" y="378"/>
                      </a:lnTo>
                      <a:lnTo>
                        <a:pt x="802" y="368"/>
                      </a:lnTo>
                      <a:lnTo>
                        <a:pt x="791" y="358"/>
                      </a:lnTo>
                      <a:lnTo>
                        <a:pt x="769" y="336"/>
                      </a:lnTo>
                      <a:lnTo>
                        <a:pt x="758" y="326"/>
                      </a:lnTo>
                      <a:lnTo>
                        <a:pt x="748" y="314"/>
                      </a:lnTo>
                      <a:lnTo>
                        <a:pt x="738" y="303"/>
                      </a:lnTo>
                      <a:lnTo>
                        <a:pt x="728" y="291"/>
                      </a:lnTo>
                      <a:lnTo>
                        <a:pt x="718" y="278"/>
                      </a:lnTo>
                      <a:lnTo>
                        <a:pt x="709" y="266"/>
                      </a:lnTo>
                      <a:lnTo>
                        <a:pt x="700" y="254"/>
                      </a:lnTo>
                      <a:lnTo>
                        <a:pt x="691" y="241"/>
                      </a:lnTo>
                      <a:lnTo>
                        <a:pt x="683" y="228"/>
                      </a:lnTo>
                      <a:lnTo>
                        <a:pt x="675" y="215"/>
                      </a:lnTo>
                      <a:lnTo>
                        <a:pt x="659" y="188"/>
                      </a:lnTo>
                      <a:lnTo>
                        <a:pt x="645" y="161"/>
                      </a:lnTo>
                      <a:lnTo>
                        <a:pt x="638" y="147"/>
                      </a:lnTo>
                      <a:lnTo>
                        <a:pt x="632" y="133"/>
                      </a:lnTo>
                      <a:lnTo>
                        <a:pt x="279" y="0"/>
                      </a:lnTo>
                      <a:lnTo>
                        <a:pt x="0" y="249"/>
                      </a:lnTo>
                      <a:lnTo>
                        <a:pt x="10" y="281"/>
                      </a:lnTo>
                      <a:lnTo>
                        <a:pt x="21" y="315"/>
                      </a:lnTo>
                      <a:lnTo>
                        <a:pt x="33" y="347"/>
                      </a:lnTo>
                      <a:lnTo>
                        <a:pt x="46" y="378"/>
                      </a:lnTo>
                      <a:lnTo>
                        <a:pt x="53" y="394"/>
                      </a:lnTo>
                      <a:lnTo>
                        <a:pt x="60" y="409"/>
                      </a:lnTo>
                      <a:lnTo>
                        <a:pt x="67" y="424"/>
                      </a:lnTo>
                      <a:lnTo>
                        <a:pt x="74" y="440"/>
                      </a:lnTo>
                      <a:lnTo>
                        <a:pt x="89" y="471"/>
                      </a:lnTo>
                      <a:lnTo>
                        <a:pt x="105" y="500"/>
                      </a:lnTo>
                      <a:lnTo>
                        <a:pt x="121" y="530"/>
                      </a:lnTo>
                      <a:lnTo>
                        <a:pt x="138" y="558"/>
                      </a:lnTo>
                      <a:lnTo>
                        <a:pt x="147" y="572"/>
                      </a:lnTo>
                      <a:lnTo>
                        <a:pt x="156" y="586"/>
                      </a:lnTo>
                      <a:lnTo>
                        <a:pt x="175" y="615"/>
                      </a:lnTo>
                      <a:lnTo>
                        <a:pt x="185" y="629"/>
                      </a:lnTo>
                      <a:lnTo>
                        <a:pt x="195" y="642"/>
                      </a:lnTo>
                      <a:lnTo>
                        <a:pt x="216" y="669"/>
                      </a:lnTo>
                      <a:lnTo>
                        <a:pt x="236" y="695"/>
                      </a:lnTo>
                      <a:lnTo>
                        <a:pt x="258" y="720"/>
                      </a:lnTo>
                      <a:lnTo>
                        <a:pt x="280" y="745"/>
                      </a:lnTo>
                      <a:lnTo>
                        <a:pt x="303" y="771"/>
                      </a:lnTo>
                      <a:lnTo>
                        <a:pt x="326" y="794"/>
                      </a:lnTo>
                      <a:lnTo>
                        <a:pt x="351" y="818"/>
                      </a:lnTo>
                      <a:lnTo>
                        <a:pt x="375" y="840"/>
                      </a:lnTo>
                      <a:lnTo>
                        <a:pt x="388" y="851"/>
                      </a:lnTo>
                      <a:lnTo>
                        <a:pt x="401" y="862"/>
                      </a:lnTo>
                      <a:lnTo>
                        <a:pt x="426" y="883"/>
                      </a:lnTo>
                      <a:lnTo>
                        <a:pt x="453" y="904"/>
                      </a:lnTo>
                      <a:lnTo>
                        <a:pt x="479" y="923"/>
                      </a:lnTo>
                      <a:lnTo>
                        <a:pt x="508" y="944"/>
                      </a:lnTo>
                      <a:lnTo>
                        <a:pt x="536" y="962"/>
                      </a:lnTo>
                      <a:lnTo>
                        <a:pt x="564" y="980"/>
                      </a:lnTo>
                      <a:lnTo>
                        <a:pt x="593" y="997"/>
                      </a:lnTo>
                      <a:lnTo>
                        <a:pt x="622" y="1013"/>
                      </a:lnTo>
                      <a:lnTo>
                        <a:pt x="652" y="1028"/>
                      </a:lnTo>
                      <a:lnTo>
                        <a:pt x="684" y="1043"/>
                      </a:lnTo>
                      <a:lnTo>
                        <a:pt x="659" y="657"/>
                      </a:lnTo>
                      <a:lnTo>
                        <a:pt x="971" y="475"/>
                      </a:lnTo>
                      <a:close/>
                    </a:path>
                  </a:pathLst>
                </a:custGeom>
                <a:grpFill/>
                <a:ln>
                  <a:noFill/>
                </a:ln>
                <a:extLst>
                  <a:ext uri="{91240B29-F687-4F45-9708-019B960494DF}">
                    <a14:hiddenLine xmlns:a14="http://schemas.microsoft.com/office/drawing/2010/main" w="6350">
                      <a:solidFill>
                        <a:srgbClr val="000000"/>
                      </a:solidFill>
                      <a:round/>
                      <a:headEnd/>
                      <a:tailEnd/>
                    </a14:hiddenLine>
                  </a:ext>
                </a:extLst>
              </p:spPr>
              <p:txBody>
                <a:bodyPr/>
                <a:lstStyle>
                  <a:lvl1pPr>
                    <a:defRPr kumimoji="1" sz="1300" b="1">
                      <a:solidFill>
                        <a:srgbClr val="000000"/>
                      </a:solidFill>
                      <a:latin typeface="Arial" panose="020B0604020202020204" pitchFamily="34" charset="0"/>
                    </a:defRPr>
                  </a:lvl1pPr>
                  <a:lvl2pPr marL="742950" indent="-285750">
                    <a:defRPr kumimoji="1" sz="1300" b="1">
                      <a:solidFill>
                        <a:srgbClr val="000000"/>
                      </a:solidFill>
                      <a:latin typeface="Arial" panose="020B0604020202020204" pitchFamily="34" charset="0"/>
                    </a:defRPr>
                  </a:lvl2pPr>
                  <a:lvl3pPr marL="1143000" indent="-228600">
                    <a:defRPr kumimoji="1" sz="1300" b="1">
                      <a:solidFill>
                        <a:srgbClr val="000000"/>
                      </a:solidFill>
                      <a:latin typeface="Arial" panose="020B0604020202020204" pitchFamily="34" charset="0"/>
                    </a:defRPr>
                  </a:lvl3pPr>
                  <a:lvl4pPr marL="1600200" indent="-228600">
                    <a:defRPr kumimoji="1" sz="1300" b="1">
                      <a:solidFill>
                        <a:srgbClr val="000000"/>
                      </a:solidFill>
                      <a:latin typeface="Arial" panose="020B0604020202020204" pitchFamily="34" charset="0"/>
                    </a:defRPr>
                  </a:lvl4pPr>
                  <a:lvl5pPr marL="2057400" indent="-228600">
                    <a:defRPr kumimoji="1" sz="1300" b="1">
                      <a:solidFill>
                        <a:srgbClr val="000000"/>
                      </a:solidFill>
                      <a:latin typeface="Arial" panose="020B0604020202020204" pitchFamily="34" charset="0"/>
                    </a:defRPr>
                  </a:lvl5pPr>
                  <a:lvl6pPr marL="2514600" indent="-228600" eaLnBrk="0" fontAlgn="base" hangingPunct="0">
                    <a:spcBef>
                      <a:spcPct val="0"/>
                    </a:spcBef>
                    <a:spcAft>
                      <a:spcPct val="0"/>
                    </a:spcAft>
                    <a:defRPr kumimoji="1" sz="1300" b="1">
                      <a:solidFill>
                        <a:srgbClr val="000000"/>
                      </a:solidFill>
                      <a:latin typeface="Arial" panose="020B0604020202020204" pitchFamily="34" charset="0"/>
                    </a:defRPr>
                  </a:lvl6pPr>
                  <a:lvl7pPr marL="2971800" indent="-228600" eaLnBrk="0" fontAlgn="base" hangingPunct="0">
                    <a:spcBef>
                      <a:spcPct val="0"/>
                    </a:spcBef>
                    <a:spcAft>
                      <a:spcPct val="0"/>
                    </a:spcAft>
                    <a:defRPr kumimoji="1" sz="1300" b="1">
                      <a:solidFill>
                        <a:srgbClr val="000000"/>
                      </a:solidFill>
                      <a:latin typeface="Arial" panose="020B0604020202020204" pitchFamily="34" charset="0"/>
                    </a:defRPr>
                  </a:lvl7pPr>
                  <a:lvl8pPr marL="3429000" indent="-228600" eaLnBrk="0" fontAlgn="base" hangingPunct="0">
                    <a:spcBef>
                      <a:spcPct val="0"/>
                    </a:spcBef>
                    <a:spcAft>
                      <a:spcPct val="0"/>
                    </a:spcAft>
                    <a:defRPr kumimoji="1" sz="1300" b="1">
                      <a:solidFill>
                        <a:srgbClr val="000000"/>
                      </a:solidFill>
                      <a:latin typeface="Arial" panose="020B0604020202020204" pitchFamily="34" charset="0"/>
                    </a:defRPr>
                  </a:lvl8pPr>
                  <a:lvl9pPr marL="3886200" indent="-228600" eaLnBrk="0" fontAlgn="base" hangingPunct="0">
                    <a:spcBef>
                      <a:spcPct val="0"/>
                    </a:spcBef>
                    <a:spcAft>
                      <a:spcPct val="0"/>
                    </a:spcAft>
                    <a:defRPr kumimoji="1" sz="1300" b="1">
                      <a:solidFill>
                        <a:srgbClr val="000000"/>
                      </a:solidFill>
                      <a:latin typeface="Arial" panose="020B0604020202020204" pitchFamily="34" charset="0"/>
                    </a:defRPr>
                  </a:lvl9pPr>
                </a:lstStyle>
                <a:p>
                  <a:endParaRPr lang="fr-FR" altLang="en-US"/>
                </a:p>
              </p:txBody>
            </p:sp>
            <p:sp>
              <p:nvSpPr>
                <p:cNvPr id="42" name="Freeform 33">
                  <a:extLst>
                    <a:ext uri="{FF2B5EF4-FFF2-40B4-BE49-F238E27FC236}">
                      <a16:creationId xmlns:a16="http://schemas.microsoft.com/office/drawing/2014/main" id="{349CE598-E0F9-4C99-BD21-6D46A1C3031C}"/>
                    </a:ext>
                  </a:extLst>
                </p:cNvPr>
                <p:cNvSpPr>
                  <a:spLocks noChangeAspect="1"/>
                </p:cNvSpPr>
                <p:nvPr/>
              </p:nvSpPr>
              <p:spPr bwMode="auto">
                <a:xfrm>
                  <a:off x="1840" y="1913"/>
                  <a:ext cx="726" cy="1039"/>
                </a:xfrm>
                <a:custGeom>
                  <a:avLst/>
                  <a:gdLst>
                    <a:gd name="T0" fmla="*/ 715 w 726"/>
                    <a:gd name="T1" fmla="*/ 436 h 1039"/>
                    <a:gd name="T2" fmla="*/ 696 w 726"/>
                    <a:gd name="T3" fmla="*/ 474 h 1039"/>
                    <a:gd name="T4" fmla="*/ 680 w 726"/>
                    <a:gd name="T5" fmla="*/ 513 h 1039"/>
                    <a:gd name="T6" fmla="*/ 666 w 726"/>
                    <a:gd name="T7" fmla="*/ 553 h 1039"/>
                    <a:gd name="T8" fmla="*/ 654 w 726"/>
                    <a:gd name="T9" fmla="*/ 593 h 1039"/>
                    <a:gd name="T10" fmla="*/ 646 w 726"/>
                    <a:gd name="T11" fmla="*/ 635 h 1039"/>
                    <a:gd name="T12" fmla="*/ 640 w 726"/>
                    <a:gd name="T13" fmla="*/ 679 h 1039"/>
                    <a:gd name="T14" fmla="*/ 637 w 726"/>
                    <a:gd name="T15" fmla="*/ 722 h 1039"/>
                    <a:gd name="T16" fmla="*/ 637 w 726"/>
                    <a:gd name="T17" fmla="*/ 767 h 1039"/>
                    <a:gd name="T18" fmla="*/ 640 w 726"/>
                    <a:gd name="T19" fmla="*/ 811 h 1039"/>
                    <a:gd name="T20" fmla="*/ 646 w 726"/>
                    <a:gd name="T21" fmla="*/ 856 h 1039"/>
                    <a:gd name="T22" fmla="*/ 655 w 726"/>
                    <a:gd name="T23" fmla="*/ 898 h 1039"/>
                    <a:gd name="T24" fmla="*/ 324 w 726"/>
                    <a:gd name="T25" fmla="*/ 783 h 1039"/>
                    <a:gd name="T26" fmla="*/ 26 w 726"/>
                    <a:gd name="T27" fmla="*/ 1004 h 1039"/>
                    <a:gd name="T28" fmla="*/ 19 w 726"/>
                    <a:gd name="T29" fmla="*/ 967 h 1039"/>
                    <a:gd name="T30" fmla="*/ 9 w 726"/>
                    <a:gd name="T31" fmla="*/ 894 h 1039"/>
                    <a:gd name="T32" fmla="*/ 2 w 726"/>
                    <a:gd name="T33" fmla="*/ 820 h 1039"/>
                    <a:gd name="T34" fmla="*/ 0 w 726"/>
                    <a:gd name="T35" fmla="*/ 745 h 1039"/>
                    <a:gd name="T36" fmla="*/ 1 w 726"/>
                    <a:gd name="T37" fmla="*/ 693 h 1039"/>
                    <a:gd name="T38" fmla="*/ 4 w 726"/>
                    <a:gd name="T39" fmla="*/ 641 h 1039"/>
                    <a:gd name="T40" fmla="*/ 9 w 726"/>
                    <a:gd name="T41" fmla="*/ 590 h 1039"/>
                    <a:gd name="T42" fmla="*/ 16 w 726"/>
                    <a:gd name="T43" fmla="*/ 541 h 1039"/>
                    <a:gd name="T44" fmla="*/ 25 w 726"/>
                    <a:gd name="T45" fmla="*/ 490 h 1039"/>
                    <a:gd name="T46" fmla="*/ 36 w 726"/>
                    <a:gd name="T47" fmla="*/ 442 h 1039"/>
                    <a:gd name="T48" fmla="*/ 49 w 726"/>
                    <a:gd name="T49" fmla="*/ 394 h 1039"/>
                    <a:gd name="T50" fmla="*/ 63 w 726"/>
                    <a:gd name="T51" fmla="*/ 347 h 1039"/>
                    <a:gd name="T52" fmla="*/ 79 w 726"/>
                    <a:gd name="T53" fmla="*/ 300 h 1039"/>
                    <a:gd name="T54" fmla="*/ 98 w 726"/>
                    <a:gd name="T55" fmla="*/ 255 h 1039"/>
                    <a:gd name="T56" fmla="*/ 118 w 726"/>
                    <a:gd name="T57" fmla="*/ 210 h 1039"/>
                    <a:gd name="T58" fmla="*/ 139 w 726"/>
                    <a:gd name="T59" fmla="*/ 166 h 1039"/>
                    <a:gd name="T60" fmla="*/ 162 w 726"/>
                    <a:gd name="T61" fmla="*/ 123 h 1039"/>
                    <a:gd name="T62" fmla="*/ 186 w 726"/>
                    <a:gd name="T63" fmla="*/ 81 h 1039"/>
                    <a:gd name="T64" fmla="*/ 212 w 726"/>
                    <a:gd name="T65" fmla="*/ 41 h 1039"/>
                    <a:gd name="T66" fmla="*/ 239 w 726"/>
                    <a:gd name="T67" fmla="*/ 0 h 1039"/>
                    <a:gd name="T68" fmla="*/ 726 w 726"/>
                    <a:gd name="T69" fmla="*/ 418 h 103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26"/>
                    <a:gd name="T106" fmla="*/ 0 h 1039"/>
                    <a:gd name="T107" fmla="*/ 726 w 726"/>
                    <a:gd name="T108" fmla="*/ 1039 h 103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26" h="1039">
                      <a:moveTo>
                        <a:pt x="726" y="418"/>
                      </a:moveTo>
                      <a:lnTo>
                        <a:pt x="715" y="436"/>
                      </a:lnTo>
                      <a:lnTo>
                        <a:pt x="705" y="455"/>
                      </a:lnTo>
                      <a:lnTo>
                        <a:pt x="696" y="474"/>
                      </a:lnTo>
                      <a:lnTo>
                        <a:pt x="687" y="493"/>
                      </a:lnTo>
                      <a:lnTo>
                        <a:pt x="680" y="513"/>
                      </a:lnTo>
                      <a:lnTo>
                        <a:pt x="672" y="533"/>
                      </a:lnTo>
                      <a:lnTo>
                        <a:pt x="666" y="553"/>
                      </a:lnTo>
                      <a:lnTo>
                        <a:pt x="660" y="573"/>
                      </a:lnTo>
                      <a:lnTo>
                        <a:pt x="654" y="593"/>
                      </a:lnTo>
                      <a:lnTo>
                        <a:pt x="650" y="614"/>
                      </a:lnTo>
                      <a:lnTo>
                        <a:pt x="646" y="635"/>
                      </a:lnTo>
                      <a:lnTo>
                        <a:pt x="643" y="656"/>
                      </a:lnTo>
                      <a:lnTo>
                        <a:pt x="640" y="679"/>
                      </a:lnTo>
                      <a:lnTo>
                        <a:pt x="638" y="701"/>
                      </a:lnTo>
                      <a:lnTo>
                        <a:pt x="637" y="722"/>
                      </a:lnTo>
                      <a:lnTo>
                        <a:pt x="637" y="745"/>
                      </a:lnTo>
                      <a:lnTo>
                        <a:pt x="637" y="767"/>
                      </a:lnTo>
                      <a:lnTo>
                        <a:pt x="638" y="789"/>
                      </a:lnTo>
                      <a:lnTo>
                        <a:pt x="640" y="811"/>
                      </a:lnTo>
                      <a:lnTo>
                        <a:pt x="643" y="834"/>
                      </a:lnTo>
                      <a:lnTo>
                        <a:pt x="646" y="856"/>
                      </a:lnTo>
                      <a:lnTo>
                        <a:pt x="650" y="877"/>
                      </a:lnTo>
                      <a:lnTo>
                        <a:pt x="655" y="898"/>
                      </a:lnTo>
                      <a:lnTo>
                        <a:pt x="660" y="919"/>
                      </a:lnTo>
                      <a:lnTo>
                        <a:pt x="324" y="783"/>
                      </a:lnTo>
                      <a:lnTo>
                        <a:pt x="34" y="1039"/>
                      </a:lnTo>
                      <a:lnTo>
                        <a:pt x="26" y="1004"/>
                      </a:lnTo>
                      <a:lnTo>
                        <a:pt x="23" y="986"/>
                      </a:lnTo>
                      <a:lnTo>
                        <a:pt x="19" y="967"/>
                      </a:lnTo>
                      <a:lnTo>
                        <a:pt x="14" y="931"/>
                      </a:lnTo>
                      <a:lnTo>
                        <a:pt x="9" y="894"/>
                      </a:lnTo>
                      <a:lnTo>
                        <a:pt x="5" y="858"/>
                      </a:lnTo>
                      <a:lnTo>
                        <a:pt x="2" y="820"/>
                      </a:lnTo>
                      <a:lnTo>
                        <a:pt x="1" y="782"/>
                      </a:lnTo>
                      <a:lnTo>
                        <a:pt x="0" y="745"/>
                      </a:lnTo>
                      <a:lnTo>
                        <a:pt x="0" y="719"/>
                      </a:lnTo>
                      <a:lnTo>
                        <a:pt x="1" y="693"/>
                      </a:lnTo>
                      <a:lnTo>
                        <a:pt x="2" y="667"/>
                      </a:lnTo>
                      <a:lnTo>
                        <a:pt x="4" y="641"/>
                      </a:lnTo>
                      <a:lnTo>
                        <a:pt x="6" y="616"/>
                      </a:lnTo>
                      <a:lnTo>
                        <a:pt x="9" y="590"/>
                      </a:lnTo>
                      <a:lnTo>
                        <a:pt x="13" y="565"/>
                      </a:lnTo>
                      <a:lnTo>
                        <a:pt x="16" y="541"/>
                      </a:lnTo>
                      <a:lnTo>
                        <a:pt x="20" y="516"/>
                      </a:lnTo>
                      <a:lnTo>
                        <a:pt x="25" y="490"/>
                      </a:lnTo>
                      <a:lnTo>
                        <a:pt x="30" y="466"/>
                      </a:lnTo>
                      <a:lnTo>
                        <a:pt x="36" y="442"/>
                      </a:lnTo>
                      <a:lnTo>
                        <a:pt x="42" y="418"/>
                      </a:lnTo>
                      <a:lnTo>
                        <a:pt x="49" y="394"/>
                      </a:lnTo>
                      <a:lnTo>
                        <a:pt x="56" y="371"/>
                      </a:lnTo>
                      <a:lnTo>
                        <a:pt x="63" y="347"/>
                      </a:lnTo>
                      <a:lnTo>
                        <a:pt x="71" y="323"/>
                      </a:lnTo>
                      <a:lnTo>
                        <a:pt x="79" y="300"/>
                      </a:lnTo>
                      <a:lnTo>
                        <a:pt x="89" y="277"/>
                      </a:lnTo>
                      <a:lnTo>
                        <a:pt x="98" y="255"/>
                      </a:lnTo>
                      <a:lnTo>
                        <a:pt x="108" y="232"/>
                      </a:lnTo>
                      <a:lnTo>
                        <a:pt x="118" y="210"/>
                      </a:lnTo>
                      <a:lnTo>
                        <a:pt x="128" y="188"/>
                      </a:lnTo>
                      <a:lnTo>
                        <a:pt x="139" y="166"/>
                      </a:lnTo>
                      <a:lnTo>
                        <a:pt x="150" y="144"/>
                      </a:lnTo>
                      <a:lnTo>
                        <a:pt x="162" y="123"/>
                      </a:lnTo>
                      <a:lnTo>
                        <a:pt x="174" y="102"/>
                      </a:lnTo>
                      <a:lnTo>
                        <a:pt x="186" y="81"/>
                      </a:lnTo>
                      <a:lnTo>
                        <a:pt x="199" y="61"/>
                      </a:lnTo>
                      <a:lnTo>
                        <a:pt x="212" y="41"/>
                      </a:lnTo>
                      <a:lnTo>
                        <a:pt x="226" y="20"/>
                      </a:lnTo>
                      <a:lnTo>
                        <a:pt x="239" y="0"/>
                      </a:lnTo>
                      <a:lnTo>
                        <a:pt x="609" y="61"/>
                      </a:lnTo>
                      <a:lnTo>
                        <a:pt x="726" y="418"/>
                      </a:lnTo>
                      <a:close/>
                    </a:path>
                  </a:pathLst>
                </a:custGeom>
                <a:grpFill/>
                <a:ln>
                  <a:noFill/>
                </a:ln>
                <a:extLst>
                  <a:ext uri="{91240B29-F687-4F45-9708-019B960494DF}">
                    <a14:hiddenLine xmlns:a14="http://schemas.microsoft.com/office/drawing/2010/main" w="6350">
                      <a:solidFill>
                        <a:srgbClr val="000000"/>
                      </a:solidFill>
                      <a:round/>
                      <a:headEnd/>
                      <a:tailEnd/>
                    </a14:hiddenLine>
                  </a:ext>
                </a:extLst>
              </p:spPr>
              <p:txBody>
                <a:bodyPr/>
                <a:lstStyle>
                  <a:lvl1pPr>
                    <a:defRPr kumimoji="1" sz="1300" b="1">
                      <a:solidFill>
                        <a:srgbClr val="000000"/>
                      </a:solidFill>
                      <a:latin typeface="Arial" panose="020B0604020202020204" pitchFamily="34" charset="0"/>
                    </a:defRPr>
                  </a:lvl1pPr>
                  <a:lvl2pPr marL="742950" indent="-285750">
                    <a:defRPr kumimoji="1" sz="1300" b="1">
                      <a:solidFill>
                        <a:srgbClr val="000000"/>
                      </a:solidFill>
                      <a:latin typeface="Arial" panose="020B0604020202020204" pitchFamily="34" charset="0"/>
                    </a:defRPr>
                  </a:lvl2pPr>
                  <a:lvl3pPr marL="1143000" indent="-228600">
                    <a:defRPr kumimoji="1" sz="1300" b="1">
                      <a:solidFill>
                        <a:srgbClr val="000000"/>
                      </a:solidFill>
                      <a:latin typeface="Arial" panose="020B0604020202020204" pitchFamily="34" charset="0"/>
                    </a:defRPr>
                  </a:lvl3pPr>
                  <a:lvl4pPr marL="1600200" indent="-228600">
                    <a:defRPr kumimoji="1" sz="1300" b="1">
                      <a:solidFill>
                        <a:srgbClr val="000000"/>
                      </a:solidFill>
                      <a:latin typeface="Arial" panose="020B0604020202020204" pitchFamily="34" charset="0"/>
                    </a:defRPr>
                  </a:lvl4pPr>
                  <a:lvl5pPr marL="2057400" indent="-228600">
                    <a:defRPr kumimoji="1" sz="1300" b="1">
                      <a:solidFill>
                        <a:srgbClr val="000000"/>
                      </a:solidFill>
                      <a:latin typeface="Arial" panose="020B0604020202020204" pitchFamily="34" charset="0"/>
                    </a:defRPr>
                  </a:lvl5pPr>
                  <a:lvl6pPr marL="2514600" indent="-228600" eaLnBrk="0" fontAlgn="base" hangingPunct="0">
                    <a:spcBef>
                      <a:spcPct val="0"/>
                    </a:spcBef>
                    <a:spcAft>
                      <a:spcPct val="0"/>
                    </a:spcAft>
                    <a:defRPr kumimoji="1" sz="1300" b="1">
                      <a:solidFill>
                        <a:srgbClr val="000000"/>
                      </a:solidFill>
                      <a:latin typeface="Arial" panose="020B0604020202020204" pitchFamily="34" charset="0"/>
                    </a:defRPr>
                  </a:lvl6pPr>
                  <a:lvl7pPr marL="2971800" indent="-228600" eaLnBrk="0" fontAlgn="base" hangingPunct="0">
                    <a:spcBef>
                      <a:spcPct val="0"/>
                    </a:spcBef>
                    <a:spcAft>
                      <a:spcPct val="0"/>
                    </a:spcAft>
                    <a:defRPr kumimoji="1" sz="1300" b="1">
                      <a:solidFill>
                        <a:srgbClr val="000000"/>
                      </a:solidFill>
                      <a:latin typeface="Arial" panose="020B0604020202020204" pitchFamily="34" charset="0"/>
                    </a:defRPr>
                  </a:lvl7pPr>
                  <a:lvl8pPr marL="3429000" indent="-228600" eaLnBrk="0" fontAlgn="base" hangingPunct="0">
                    <a:spcBef>
                      <a:spcPct val="0"/>
                    </a:spcBef>
                    <a:spcAft>
                      <a:spcPct val="0"/>
                    </a:spcAft>
                    <a:defRPr kumimoji="1" sz="1300" b="1">
                      <a:solidFill>
                        <a:srgbClr val="000000"/>
                      </a:solidFill>
                      <a:latin typeface="Arial" panose="020B0604020202020204" pitchFamily="34" charset="0"/>
                    </a:defRPr>
                  </a:lvl8pPr>
                  <a:lvl9pPr marL="3886200" indent="-228600" eaLnBrk="0" fontAlgn="base" hangingPunct="0">
                    <a:spcBef>
                      <a:spcPct val="0"/>
                    </a:spcBef>
                    <a:spcAft>
                      <a:spcPct val="0"/>
                    </a:spcAft>
                    <a:defRPr kumimoji="1" sz="1300" b="1">
                      <a:solidFill>
                        <a:srgbClr val="000000"/>
                      </a:solidFill>
                      <a:latin typeface="Arial" panose="020B0604020202020204" pitchFamily="34" charset="0"/>
                    </a:defRPr>
                  </a:lvl9pPr>
                </a:lstStyle>
                <a:p>
                  <a:endParaRPr lang="fr-FR" altLang="en-US"/>
                </a:p>
              </p:txBody>
            </p:sp>
            <p:sp>
              <p:nvSpPr>
                <p:cNvPr id="43" name="Freeform 34">
                  <a:extLst>
                    <a:ext uri="{FF2B5EF4-FFF2-40B4-BE49-F238E27FC236}">
                      <a16:creationId xmlns:a16="http://schemas.microsoft.com/office/drawing/2014/main" id="{40B8CB49-CDE0-4B9A-98B8-F2F4BC55CFCB}"/>
                    </a:ext>
                  </a:extLst>
                </p:cNvPr>
                <p:cNvSpPr>
                  <a:spLocks noChangeAspect="1"/>
                </p:cNvSpPr>
                <p:nvPr/>
              </p:nvSpPr>
              <p:spPr bwMode="auto">
                <a:xfrm>
                  <a:off x="2084" y="1378"/>
                  <a:ext cx="1187" cy="882"/>
                </a:xfrm>
                <a:custGeom>
                  <a:avLst/>
                  <a:gdLst>
                    <a:gd name="T0" fmla="*/ 502 w 1148"/>
                    <a:gd name="T1" fmla="*/ 868 h 882"/>
                    <a:gd name="T2" fmla="*/ 524 w 1148"/>
                    <a:gd name="T3" fmla="*/ 843 h 882"/>
                    <a:gd name="T4" fmla="*/ 547 w 1148"/>
                    <a:gd name="T5" fmla="*/ 819 h 882"/>
                    <a:gd name="T6" fmla="*/ 571 w 1148"/>
                    <a:gd name="T7" fmla="*/ 797 h 882"/>
                    <a:gd name="T8" fmla="*/ 598 w 1148"/>
                    <a:gd name="T9" fmla="*/ 775 h 882"/>
                    <a:gd name="T10" fmla="*/ 624 w 1148"/>
                    <a:gd name="T11" fmla="*/ 755 h 882"/>
                    <a:gd name="T12" fmla="*/ 651 w 1148"/>
                    <a:gd name="T13" fmla="*/ 737 h 882"/>
                    <a:gd name="T14" fmla="*/ 680 w 1148"/>
                    <a:gd name="T15" fmla="*/ 719 h 882"/>
                    <a:gd name="T16" fmla="*/ 709 w 1148"/>
                    <a:gd name="T17" fmla="*/ 703 h 882"/>
                    <a:gd name="T18" fmla="*/ 740 w 1148"/>
                    <a:gd name="T19" fmla="*/ 689 h 882"/>
                    <a:gd name="T20" fmla="*/ 772 w 1148"/>
                    <a:gd name="T21" fmla="*/ 676 h 882"/>
                    <a:gd name="T22" fmla="*/ 804 w 1148"/>
                    <a:gd name="T23" fmla="*/ 665 h 882"/>
                    <a:gd name="T24" fmla="*/ 836 w 1148"/>
                    <a:gd name="T25" fmla="*/ 656 h 882"/>
                    <a:gd name="T26" fmla="*/ 870 w 1148"/>
                    <a:gd name="T27" fmla="*/ 648 h 882"/>
                    <a:gd name="T28" fmla="*/ 904 w 1148"/>
                    <a:gd name="T29" fmla="*/ 642 h 882"/>
                    <a:gd name="T30" fmla="*/ 939 w 1148"/>
                    <a:gd name="T31" fmla="*/ 638 h 882"/>
                    <a:gd name="T32" fmla="*/ 1148 w 1148"/>
                    <a:gd name="T33" fmla="*/ 334 h 882"/>
                    <a:gd name="T34" fmla="*/ 918 w 1148"/>
                    <a:gd name="T35" fmla="*/ 1 h 882"/>
                    <a:gd name="T36" fmla="*/ 847 w 1148"/>
                    <a:gd name="T37" fmla="*/ 8 h 882"/>
                    <a:gd name="T38" fmla="*/ 777 w 1148"/>
                    <a:gd name="T39" fmla="*/ 18 h 882"/>
                    <a:gd name="T40" fmla="*/ 708 w 1148"/>
                    <a:gd name="T41" fmla="*/ 32 h 882"/>
                    <a:gd name="T42" fmla="*/ 675 w 1148"/>
                    <a:gd name="T43" fmla="*/ 40 h 882"/>
                    <a:gd name="T44" fmla="*/ 609 w 1148"/>
                    <a:gd name="T45" fmla="*/ 59 h 882"/>
                    <a:gd name="T46" fmla="*/ 543 w 1148"/>
                    <a:gd name="T47" fmla="*/ 83 h 882"/>
                    <a:gd name="T48" fmla="*/ 480 w 1148"/>
                    <a:gd name="T49" fmla="*/ 109 h 882"/>
                    <a:gd name="T50" fmla="*/ 417 w 1148"/>
                    <a:gd name="T51" fmla="*/ 138 h 882"/>
                    <a:gd name="T52" fmla="*/ 373 w 1148"/>
                    <a:gd name="T53" fmla="*/ 162 h 882"/>
                    <a:gd name="T54" fmla="*/ 343 w 1148"/>
                    <a:gd name="T55" fmla="*/ 178 h 882"/>
                    <a:gd name="T56" fmla="*/ 300 w 1148"/>
                    <a:gd name="T57" fmla="*/ 205 h 882"/>
                    <a:gd name="T58" fmla="*/ 271 w 1148"/>
                    <a:gd name="T59" fmla="*/ 224 h 882"/>
                    <a:gd name="T60" fmla="*/ 244 w 1148"/>
                    <a:gd name="T61" fmla="*/ 244 h 882"/>
                    <a:gd name="T62" fmla="*/ 204 w 1148"/>
                    <a:gd name="T63" fmla="*/ 275 h 882"/>
                    <a:gd name="T64" fmla="*/ 165 w 1148"/>
                    <a:gd name="T65" fmla="*/ 306 h 882"/>
                    <a:gd name="T66" fmla="*/ 114 w 1148"/>
                    <a:gd name="T67" fmla="*/ 351 h 882"/>
                    <a:gd name="T68" fmla="*/ 67 w 1148"/>
                    <a:gd name="T69" fmla="*/ 398 h 882"/>
                    <a:gd name="T70" fmla="*/ 22 w 1148"/>
                    <a:gd name="T71" fmla="*/ 449 h 882"/>
                    <a:gd name="T72" fmla="*/ 382 w 1148"/>
                    <a:gd name="T73" fmla="*/ 539 h 88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48"/>
                    <a:gd name="T112" fmla="*/ 0 h 882"/>
                    <a:gd name="T113" fmla="*/ 1148 w 1148"/>
                    <a:gd name="T114" fmla="*/ 882 h 88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48" h="882">
                      <a:moveTo>
                        <a:pt x="492" y="882"/>
                      </a:moveTo>
                      <a:lnTo>
                        <a:pt x="502" y="868"/>
                      </a:lnTo>
                      <a:lnTo>
                        <a:pt x="513" y="855"/>
                      </a:lnTo>
                      <a:lnTo>
                        <a:pt x="524" y="843"/>
                      </a:lnTo>
                      <a:lnTo>
                        <a:pt x="535" y="831"/>
                      </a:lnTo>
                      <a:lnTo>
                        <a:pt x="547" y="819"/>
                      </a:lnTo>
                      <a:lnTo>
                        <a:pt x="559" y="808"/>
                      </a:lnTo>
                      <a:lnTo>
                        <a:pt x="571" y="797"/>
                      </a:lnTo>
                      <a:lnTo>
                        <a:pt x="584" y="786"/>
                      </a:lnTo>
                      <a:lnTo>
                        <a:pt x="598" y="775"/>
                      </a:lnTo>
                      <a:lnTo>
                        <a:pt x="611" y="765"/>
                      </a:lnTo>
                      <a:lnTo>
                        <a:pt x="624" y="755"/>
                      </a:lnTo>
                      <a:lnTo>
                        <a:pt x="638" y="746"/>
                      </a:lnTo>
                      <a:lnTo>
                        <a:pt x="651" y="737"/>
                      </a:lnTo>
                      <a:lnTo>
                        <a:pt x="666" y="728"/>
                      </a:lnTo>
                      <a:lnTo>
                        <a:pt x="680" y="719"/>
                      </a:lnTo>
                      <a:lnTo>
                        <a:pt x="695" y="711"/>
                      </a:lnTo>
                      <a:lnTo>
                        <a:pt x="709" y="703"/>
                      </a:lnTo>
                      <a:lnTo>
                        <a:pt x="724" y="696"/>
                      </a:lnTo>
                      <a:lnTo>
                        <a:pt x="740" y="689"/>
                      </a:lnTo>
                      <a:lnTo>
                        <a:pt x="755" y="682"/>
                      </a:lnTo>
                      <a:lnTo>
                        <a:pt x="772" y="676"/>
                      </a:lnTo>
                      <a:lnTo>
                        <a:pt x="788" y="670"/>
                      </a:lnTo>
                      <a:lnTo>
                        <a:pt x="804" y="665"/>
                      </a:lnTo>
                      <a:lnTo>
                        <a:pt x="820" y="660"/>
                      </a:lnTo>
                      <a:lnTo>
                        <a:pt x="836" y="656"/>
                      </a:lnTo>
                      <a:lnTo>
                        <a:pt x="853" y="652"/>
                      </a:lnTo>
                      <a:lnTo>
                        <a:pt x="870" y="648"/>
                      </a:lnTo>
                      <a:lnTo>
                        <a:pt x="887" y="645"/>
                      </a:lnTo>
                      <a:lnTo>
                        <a:pt x="904" y="642"/>
                      </a:lnTo>
                      <a:lnTo>
                        <a:pt x="922" y="640"/>
                      </a:lnTo>
                      <a:lnTo>
                        <a:pt x="939" y="638"/>
                      </a:lnTo>
                      <a:lnTo>
                        <a:pt x="957" y="637"/>
                      </a:lnTo>
                      <a:lnTo>
                        <a:pt x="1148" y="334"/>
                      </a:lnTo>
                      <a:lnTo>
                        <a:pt x="954" y="0"/>
                      </a:lnTo>
                      <a:lnTo>
                        <a:pt x="918" y="1"/>
                      </a:lnTo>
                      <a:lnTo>
                        <a:pt x="882" y="4"/>
                      </a:lnTo>
                      <a:lnTo>
                        <a:pt x="847" y="8"/>
                      </a:lnTo>
                      <a:lnTo>
                        <a:pt x="812" y="12"/>
                      </a:lnTo>
                      <a:lnTo>
                        <a:pt x="777" y="18"/>
                      </a:lnTo>
                      <a:lnTo>
                        <a:pt x="742" y="24"/>
                      </a:lnTo>
                      <a:lnTo>
                        <a:pt x="708" y="32"/>
                      </a:lnTo>
                      <a:lnTo>
                        <a:pt x="691" y="36"/>
                      </a:lnTo>
                      <a:lnTo>
                        <a:pt x="675" y="40"/>
                      </a:lnTo>
                      <a:lnTo>
                        <a:pt x="641" y="49"/>
                      </a:lnTo>
                      <a:lnTo>
                        <a:pt x="609" y="59"/>
                      </a:lnTo>
                      <a:lnTo>
                        <a:pt x="575" y="70"/>
                      </a:lnTo>
                      <a:lnTo>
                        <a:pt x="543" y="83"/>
                      </a:lnTo>
                      <a:lnTo>
                        <a:pt x="511" y="95"/>
                      </a:lnTo>
                      <a:lnTo>
                        <a:pt x="480" y="109"/>
                      </a:lnTo>
                      <a:lnTo>
                        <a:pt x="449" y="123"/>
                      </a:lnTo>
                      <a:lnTo>
                        <a:pt x="417" y="138"/>
                      </a:lnTo>
                      <a:lnTo>
                        <a:pt x="387" y="153"/>
                      </a:lnTo>
                      <a:lnTo>
                        <a:pt x="373" y="162"/>
                      </a:lnTo>
                      <a:lnTo>
                        <a:pt x="358" y="170"/>
                      </a:lnTo>
                      <a:lnTo>
                        <a:pt x="343" y="178"/>
                      </a:lnTo>
                      <a:lnTo>
                        <a:pt x="329" y="187"/>
                      </a:lnTo>
                      <a:lnTo>
                        <a:pt x="300" y="205"/>
                      </a:lnTo>
                      <a:lnTo>
                        <a:pt x="286" y="214"/>
                      </a:lnTo>
                      <a:lnTo>
                        <a:pt x="271" y="224"/>
                      </a:lnTo>
                      <a:lnTo>
                        <a:pt x="258" y="233"/>
                      </a:lnTo>
                      <a:lnTo>
                        <a:pt x="244" y="244"/>
                      </a:lnTo>
                      <a:lnTo>
                        <a:pt x="217" y="264"/>
                      </a:lnTo>
                      <a:lnTo>
                        <a:pt x="204" y="275"/>
                      </a:lnTo>
                      <a:lnTo>
                        <a:pt x="191" y="285"/>
                      </a:lnTo>
                      <a:lnTo>
                        <a:pt x="165" y="306"/>
                      </a:lnTo>
                      <a:lnTo>
                        <a:pt x="140" y="328"/>
                      </a:lnTo>
                      <a:lnTo>
                        <a:pt x="114" y="351"/>
                      </a:lnTo>
                      <a:lnTo>
                        <a:pt x="90" y="374"/>
                      </a:lnTo>
                      <a:lnTo>
                        <a:pt x="67" y="398"/>
                      </a:lnTo>
                      <a:lnTo>
                        <a:pt x="44" y="424"/>
                      </a:lnTo>
                      <a:lnTo>
                        <a:pt x="22" y="449"/>
                      </a:lnTo>
                      <a:lnTo>
                        <a:pt x="0" y="475"/>
                      </a:lnTo>
                      <a:lnTo>
                        <a:pt x="382" y="539"/>
                      </a:lnTo>
                      <a:lnTo>
                        <a:pt x="492" y="882"/>
                      </a:lnTo>
                      <a:close/>
                    </a:path>
                  </a:pathLst>
                </a:custGeom>
                <a:grpFill/>
                <a:ln>
                  <a:noFill/>
                </a:ln>
                <a:extLst>
                  <a:ext uri="{91240B29-F687-4F45-9708-019B960494DF}">
                    <a14:hiddenLine xmlns:a14="http://schemas.microsoft.com/office/drawing/2010/main" w="6350">
                      <a:solidFill>
                        <a:srgbClr val="000000"/>
                      </a:solidFill>
                      <a:round/>
                      <a:headEnd/>
                      <a:tailEnd/>
                    </a14:hiddenLine>
                  </a:ext>
                </a:extLst>
              </p:spPr>
              <p:txBody>
                <a:bodyPr/>
                <a:lstStyle>
                  <a:lvl1pPr>
                    <a:defRPr kumimoji="1" sz="1300" b="1">
                      <a:solidFill>
                        <a:srgbClr val="000000"/>
                      </a:solidFill>
                      <a:latin typeface="Arial" panose="020B0604020202020204" pitchFamily="34" charset="0"/>
                    </a:defRPr>
                  </a:lvl1pPr>
                  <a:lvl2pPr marL="742950" indent="-285750">
                    <a:defRPr kumimoji="1" sz="1300" b="1">
                      <a:solidFill>
                        <a:srgbClr val="000000"/>
                      </a:solidFill>
                      <a:latin typeface="Arial" panose="020B0604020202020204" pitchFamily="34" charset="0"/>
                    </a:defRPr>
                  </a:lvl2pPr>
                  <a:lvl3pPr marL="1143000" indent="-228600">
                    <a:defRPr kumimoji="1" sz="1300" b="1">
                      <a:solidFill>
                        <a:srgbClr val="000000"/>
                      </a:solidFill>
                      <a:latin typeface="Arial" panose="020B0604020202020204" pitchFamily="34" charset="0"/>
                    </a:defRPr>
                  </a:lvl3pPr>
                  <a:lvl4pPr marL="1600200" indent="-228600">
                    <a:defRPr kumimoji="1" sz="1300" b="1">
                      <a:solidFill>
                        <a:srgbClr val="000000"/>
                      </a:solidFill>
                      <a:latin typeface="Arial" panose="020B0604020202020204" pitchFamily="34" charset="0"/>
                    </a:defRPr>
                  </a:lvl4pPr>
                  <a:lvl5pPr marL="2057400" indent="-228600">
                    <a:defRPr kumimoji="1" sz="1300" b="1">
                      <a:solidFill>
                        <a:srgbClr val="000000"/>
                      </a:solidFill>
                      <a:latin typeface="Arial" panose="020B0604020202020204" pitchFamily="34" charset="0"/>
                    </a:defRPr>
                  </a:lvl5pPr>
                  <a:lvl6pPr marL="2514600" indent="-228600" eaLnBrk="0" fontAlgn="base" hangingPunct="0">
                    <a:spcBef>
                      <a:spcPct val="0"/>
                    </a:spcBef>
                    <a:spcAft>
                      <a:spcPct val="0"/>
                    </a:spcAft>
                    <a:defRPr kumimoji="1" sz="1300" b="1">
                      <a:solidFill>
                        <a:srgbClr val="000000"/>
                      </a:solidFill>
                      <a:latin typeface="Arial" panose="020B0604020202020204" pitchFamily="34" charset="0"/>
                    </a:defRPr>
                  </a:lvl6pPr>
                  <a:lvl7pPr marL="2971800" indent="-228600" eaLnBrk="0" fontAlgn="base" hangingPunct="0">
                    <a:spcBef>
                      <a:spcPct val="0"/>
                    </a:spcBef>
                    <a:spcAft>
                      <a:spcPct val="0"/>
                    </a:spcAft>
                    <a:defRPr kumimoji="1" sz="1300" b="1">
                      <a:solidFill>
                        <a:srgbClr val="000000"/>
                      </a:solidFill>
                      <a:latin typeface="Arial" panose="020B0604020202020204" pitchFamily="34" charset="0"/>
                    </a:defRPr>
                  </a:lvl7pPr>
                  <a:lvl8pPr marL="3429000" indent="-228600" eaLnBrk="0" fontAlgn="base" hangingPunct="0">
                    <a:spcBef>
                      <a:spcPct val="0"/>
                    </a:spcBef>
                    <a:spcAft>
                      <a:spcPct val="0"/>
                    </a:spcAft>
                    <a:defRPr kumimoji="1" sz="1300" b="1">
                      <a:solidFill>
                        <a:srgbClr val="000000"/>
                      </a:solidFill>
                      <a:latin typeface="Arial" panose="020B0604020202020204" pitchFamily="34" charset="0"/>
                    </a:defRPr>
                  </a:lvl8pPr>
                  <a:lvl9pPr marL="3886200" indent="-228600" eaLnBrk="0" fontAlgn="base" hangingPunct="0">
                    <a:spcBef>
                      <a:spcPct val="0"/>
                    </a:spcBef>
                    <a:spcAft>
                      <a:spcPct val="0"/>
                    </a:spcAft>
                    <a:defRPr kumimoji="1" sz="1300" b="1">
                      <a:solidFill>
                        <a:srgbClr val="000000"/>
                      </a:solidFill>
                      <a:latin typeface="Arial" panose="020B0604020202020204" pitchFamily="34" charset="0"/>
                    </a:defRPr>
                  </a:lvl9pPr>
                </a:lstStyle>
                <a:p>
                  <a:endParaRPr lang="fr-FR" altLang="en-US"/>
                </a:p>
              </p:txBody>
            </p:sp>
          </p:grpSp>
          <p:sp>
            <p:nvSpPr>
              <p:cNvPr id="30" name="Arrow: Pentagon 29">
                <a:extLst>
                  <a:ext uri="{FF2B5EF4-FFF2-40B4-BE49-F238E27FC236}">
                    <a16:creationId xmlns:a16="http://schemas.microsoft.com/office/drawing/2014/main" id="{BF68D13D-E3D0-44CE-9833-2F4DCAFECFEC}"/>
                  </a:ext>
                </a:extLst>
              </p:cNvPr>
              <p:cNvSpPr/>
              <p:nvPr/>
            </p:nvSpPr>
            <p:spPr>
              <a:xfrm>
                <a:off x="5850164" y="4239665"/>
                <a:ext cx="2160000" cy="576000"/>
              </a:xfrm>
              <a:prstGeom prst="homePlate">
                <a:avLst>
                  <a:gd name="adj" fmla="val 0"/>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tx1"/>
                    </a:solidFill>
                  </a:rPr>
                  <a:t>Planning/</a:t>
                </a:r>
                <a:r>
                  <a:rPr lang="fr-CA" sz="1600" dirty="0" err="1">
                    <a:solidFill>
                      <a:schemeClr val="tx1"/>
                    </a:solidFill>
                  </a:rPr>
                  <a:t>Backlog</a:t>
                </a:r>
                <a:endParaRPr lang="fr-CA" sz="1600" dirty="0">
                  <a:solidFill>
                    <a:schemeClr val="tx1"/>
                  </a:solidFill>
                </a:endParaRPr>
              </a:p>
            </p:txBody>
          </p:sp>
          <p:sp>
            <p:nvSpPr>
              <p:cNvPr id="31" name="Freeform 31">
                <a:extLst>
                  <a:ext uri="{FF2B5EF4-FFF2-40B4-BE49-F238E27FC236}">
                    <a16:creationId xmlns:a16="http://schemas.microsoft.com/office/drawing/2014/main" id="{52301BB4-A5DE-46EF-9C25-AAE4785CECD7}"/>
                  </a:ext>
                </a:extLst>
              </p:cNvPr>
              <p:cNvSpPr>
                <a:spLocks noChangeAspect="1"/>
              </p:cNvSpPr>
              <p:nvPr/>
            </p:nvSpPr>
            <p:spPr bwMode="auto">
              <a:xfrm rot="20901125">
                <a:off x="8553668" y="3706128"/>
                <a:ext cx="1623001" cy="1058872"/>
              </a:xfrm>
              <a:custGeom>
                <a:avLst/>
                <a:gdLst>
                  <a:gd name="T0" fmla="*/ 0 w 1076"/>
                  <a:gd name="T1" fmla="*/ 237 h 702"/>
                  <a:gd name="T2" fmla="*/ 344 w 1076"/>
                  <a:gd name="T3" fmla="*/ 47 h 702"/>
                  <a:gd name="T4" fmla="*/ 387 w 1076"/>
                  <a:gd name="T5" fmla="*/ 56 h 702"/>
                  <a:gd name="T6" fmla="*/ 432 w 1076"/>
                  <a:gd name="T7" fmla="*/ 62 h 702"/>
                  <a:gd name="T8" fmla="*/ 477 w 1076"/>
                  <a:gd name="T9" fmla="*/ 65 h 702"/>
                  <a:gd name="T10" fmla="*/ 519 w 1076"/>
                  <a:gd name="T11" fmla="*/ 65 h 702"/>
                  <a:gd name="T12" fmla="*/ 557 w 1076"/>
                  <a:gd name="T13" fmla="*/ 63 h 702"/>
                  <a:gd name="T14" fmla="*/ 595 w 1076"/>
                  <a:gd name="T15" fmla="*/ 59 h 702"/>
                  <a:gd name="T16" fmla="*/ 632 w 1076"/>
                  <a:gd name="T17" fmla="*/ 53 h 702"/>
                  <a:gd name="T18" fmla="*/ 659 w 1076"/>
                  <a:gd name="T19" fmla="*/ 47 h 702"/>
                  <a:gd name="T20" fmla="*/ 685 w 1076"/>
                  <a:gd name="T21" fmla="*/ 39 h 702"/>
                  <a:gd name="T22" fmla="*/ 720 w 1076"/>
                  <a:gd name="T23" fmla="*/ 28 h 702"/>
                  <a:gd name="T24" fmla="*/ 754 w 1076"/>
                  <a:gd name="T25" fmla="*/ 15 h 702"/>
                  <a:gd name="T26" fmla="*/ 787 w 1076"/>
                  <a:gd name="T27" fmla="*/ 0 h 702"/>
                  <a:gd name="T28" fmla="*/ 1076 w 1076"/>
                  <a:gd name="T29" fmla="*/ 566 h 702"/>
                  <a:gd name="T30" fmla="*/ 1042 w 1076"/>
                  <a:gd name="T31" fmla="*/ 581 h 702"/>
                  <a:gd name="T32" fmla="*/ 976 w 1076"/>
                  <a:gd name="T33" fmla="*/ 610 h 702"/>
                  <a:gd name="T34" fmla="*/ 907 w 1076"/>
                  <a:gd name="T35" fmla="*/ 636 h 702"/>
                  <a:gd name="T36" fmla="*/ 836 w 1076"/>
                  <a:gd name="T37" fmla="*/ 658 h 702"/>
                  <a:gd name="T38" fmla="*/ 764 w 1076"/>
                  <a:gd name="T39" fmla="*/ 675 h 702"/>
                  <a:gd name="T40" fmla="*/ 727 w 1076"/>
                  <a:gd name="T41" fmla="*/ 682 h 702"/>
                  <a:gd name="T42" fmla="*/ 690 w 1076"/>
                  <a:gd name="T43" fmla="*/ 688 h 702"/>
                  <a:gd name="T44" fmla="*/ 615 w 1076"/>
                  <a:gd name="T45" fmla="*/ 697 h 702"/>
                  <a:gd name="T46" fmla="*/ 538 w 1076"/>
                  <a:gd name="T47" fmla="*/ 702 h 702"/>
                  <a:gd name="T48" fmla="*/ 500 w 1076"/>
                  <a:gd name="T49" fmla="*/ 702 h 702"/>
                  <a:gd name="T50" fmla="*/ 437 w 1076"/>
                  <a:gd name="T51" fmla="*/ 701 h 702"/>
                  <a:gd name="T52" fmla="*/ 375 w 1076"/>
                  <a:gd name="T53" fmla="*/ 696 h 702"/>
                  <a:gd name="T54" fmla="*/ 314 w 1076"/>
                  <a:gd name="T55" fmla="*/ 689 h 702"/>
                  <a:gd name="T56" fmla="*/ 253 w 1076"/>
                  <a:gd name="T57" fmla="*/ 679 h 702"/>
                  <a:gd name="T58" fmla="*/ 195 w 1076"/>
                  <a:gd name="T59" fmla="*/ 666 h 702"/>
                  <a:gd name="T60" fmla="*/ 137 w 1076"/>
                  <a:gd name="T61" fmla="*/ 651 h 702"/>
                  <a:gd name="T62" fmla="*/ 80 w 1076"/>
                  <a:gd name="T63" fmla="*/ 632 h 702"/>
                  <a:gd name="T64" fmla="*/ 24 w 1076"/>
                  <a:gd name="T65" fmla="*/ 610 h 7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76"/>
                  <a:gd name="T100" fmla="*/ 0 h 702"/>
                  <a:gd name="T101" fmla="*/ 1076 w 1076"/>
                  <a:gd name="T102" fmla="*/ 702 h 7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76" h="702">
                    <a:moveTo>
                      <a:pt x="24" y="610"/>
                    </a:moveTo>
                    <a:lnTo>
                      <a:pt x="0" y="237"/>
                    </a:lnTo>
                    <a:lnTo>
                      <a:pt x="323" y="41"/>
                    </a:lnTo>
                    <a:lnTo>
                      <a:pt x="344" y="47"/>
                    </a:lnTo>
                    <a:lnTo>
                      <a:pt x="365" y="52"/>
                    </a:lnTo>
                    <a:lnTo>
                      <a:pt x="387" y="56"/>
                    </a:lnTo>
                    <a:lnTo>
                      <a:pt x="409" y="59"/>
                    </a:lnTo>
                    <a:lnTo>
                      <a:pt x="432" y="62"/>
                    </a:lnTo>
                    <a:lnTo>
                      <a:pt x="454" y="64"/>
                    </a:lnTo>
                    <a:lnTo>
                      <a:pt x="477" y="65"/>
                    </a:lnTo>
                    <a:lnTo>
                      <a:pt x="500" y="66"/>
                    </a:lnTo>
                    <a:lnTo>
                      <a:pt x="519" y="65"/>
                    </a:lnTo>
                    <a:lnTo>
                      <a:pt x="538" y="64"/>
                    </a:lnTo>
                    <a:lnTo>
                      <a:pt x="557" y="63"/>
                    </a:lnTo>
                    <a:lnTo>
                      <a:pt x="576" y="61"/>
                    </a:lnTo>
                    <a:lnTo>
                      <a:pt x="595" y="59"/>
                    </a:lnTo>
                    <a:lnTo>
                      <a:pt x="614" y="56"/>
                    </a:lnTo>
                    <a:lnTo>
                      <a:pt x="632" y="53"/>
                    </a:lnTo>
                    <a:lnTo>
                      <a:pt x="650" y="49"/>
                    </a:lnTo>
                    <a:lnTo>
                      <a:pt x="659" y="47"/>
                    </a:lnTo>
                    <a:lnTo>
                      <a:pt x="668" y="44"/>
                    </a:lnTo>
                    <a:lnTo>
                      <a:pt x="685" y="39"/>
                    </a:lnTo>
                    <a:lnTo>
                      <a:pt x="703" y="34"/>
                    </a:lnTo>
                    <a:lnTo>
                      <a:pt x="720" y="28"/>
                    </a:lnTo>
                    <a:lnTo>
                      <a:pt x="737" y="22"/>
                    </a:lnTo>
                    <a:lnTo>
                      <a:pt x="754" y="15"/>
                    </a:lnTo>
                    <a:lnTo>
                      <a:pt x="771" y="7"/>
                    </a:lnTo>
                    <a:lnTo>
                      <a:pt x="787" y="0"/>
                    </a:lnTo>
                    <a:lnTo>
                      <a:pt x="734" y="348"/>
                    </a:lnTo>
                    <a:lnTo>
                      <a:pt x="1076" y="566"/>
                    </a:lnTo>
                    <a:lnTo>
                      <a:pt x="1060" y="574"/>
                    </a:lnTo>
                    <a:lnTo>
                      <a:pt x="1042" y="581"/>
                    </a:lnTo>
                    <a:lnTo>
                      <a:pt x="1009" y="596"/>
                    </a:lnTo>
                    <a:lnTo>
                      <a:pt x="976" y="610"/>
                    </a:lnTo>
                    <a:lnTo>
                      <a:pt x="942" y="624"/>
                    </a:lnTo>
                    <a:lnTo>
                      <a:pt x="907" y="636"/>
                    </a:lnTo>
                    <a:lnTo>
                      <a:pt x="872" y="648"/>
                    </a:lnTo>
                    <a:lnTo>
                      <a:pt x="836" y="658"/>
                    </a:lnTo>
                    <a:lnTo>
                      <a:pt x="801" y="667"/>
                    </a:lnTo>
                    <a:lnTo>
                      <a:pt x="764" y="675"/>
                    </a:lnTo>
                    <a:lnTo>
                      <a:pt x="746" y="679"/>
                    </a:lnTo>
                    <a:lnTo>
                      <a:pt x="727" y="682"/>
                    </a:lnTo>
                    <a:lnTo>
                      <a:pt x="708" y="685"/>
                    </a:lnTo>
                    <a:lnTo>
                      <a:pt x="690" y="688"/>
                    </a:lnTo>
                    <a:lnTo>
                      <a:pt x="653" y="693"/>
                    </a:lnTo>
                    <a:lnTo>
                      <a:pt x="615" y="697"/>
                    </a:lnTo>
                    <a:lnTo>
                      <a:pt x="576" y="700"/>
                    </a:lnTo>
                    <a:lnTo>
                      <a:pt x="538" y="702"/>
                    </a:lnTo>
                    <a:lnTo>
                      <a:pt x="519" y="702"/>
                    </a:lnTo>
                    <a:lnTo>
                      <a:pt x="500" y="702"/>
                    </a:lnTo>
                    <a:lnTo>
                      <a:pt x="468" y="702"/>
                    </a:lnTo>
                    <a:lnTo>
                      <a:pt x="437" y="701"/>
                    </a:lnTo>
                    <a:lnTo>
                      <a:pt x="405" y="699"/>
                    </a:lnTo>
                    <a:lnTo>
                      <a:pt x="375" y="696"/>
                    </a:lnTo>
                    <a:lnTo>
                      <a:pt x="344" y="693"/>
                    </a:lnTo>
                    <a:lnTo>
                      <a:pt x="314" y="689"/>
                    </a:lnTo>
                    <a:lnTo>
                      <a:pt x="284" y="684"/>
                    </a:lnTo>
                    <a:lnTo>
                      <a:pt x="253" y="679"/>
                    </a:lnTo>
                    <a:lnTo>
                      <a:pt x="224" y="673"/>
                    </a:lnTo>
                    <a:lnTo>
                      <a:pt x="195" y="666"/>
                    </a:lnTo>
                    <a:lnTo>
                      <a:pt x="166" y="659"/>
                    </a:lnTo>
                    <a:lnTo>
                      <a:pt x="137" y="651"/>
                    </a:lnTo>
                    <a:lnTo>
                      <a:pt x="109" y="642"/>
                    </a:lnTo>
                    <a:lnTo>
                      <a:pt x="80" y="632"/>
                    </a:lnTo>
                    <a:lnTo>
                      <a:pt x="52" y="621"/>
                    </a:lnTo>
                    <a:lnTo>
                      <a:pt x="24" y="610"/>
                    </a:lnTo>
                    <a:close/>
                  </a:path>
                </a:pathLst>
              </a:custGeom>
              <a:solidFill>
                <a:srgbClr val="5CC6D6"/>
              </a:solidFill>
              <a:ln>
                <a:noFill/>
              </a:ln>
              <a:extLst>
                <a:ext uri="{91240B29-F687-4F45-9708-019B960494DF}">
                  <a14:hiddenLine xmlns:a14="http://schemas.microsoft.com/office/drawing/2010/main" w="6350">
                    <a:solidFill>
                      <a:srgbClr val="000000"/>
                    </a:solidFill>
                    <a:round/>
                    <a:headEnd/>
                    <a:tailEnd/>
                  </a14:hiddenLine>
                </a:ext>
              </a:extLst>
            </p:spPr>
            <p:txBody>
              <a:bodyPr/>
              <a:lstStyle>
                <a:lvl1pPr>
                  <a:defRPr kumimoji="1" sz="1300" b="1">
                    <a:solidFill>
                      <a:srgbClr val="000000"/>
                    </a:solidFill>
                    <a:latin typeface="Arial" panose="020B0604020202020204" pitchFamily="34" charset="0"/>
                  </a:defRPr>
                </a:lvl1pPr>
                <a:lvl2pPr marL="742950" indent="-285750">
                  <a:defRPr kumimoji="1" sz="1300" b="1">
                    <a:solidFill>
                      <a:srgbClr val="000000"/>
                    </a:solidFill>
                    <a:latin typeface="Arial" panose="020B0604020202020204" pitchFamily="34" charset="0"/>
                  </a:defRPr>
                </a:lvl2pPr>
                <a:lvl3pPr marL="1143000" indent="-228600">
                  <a:defRPr kumimoji="1" sz="1300" b="1">
                    <a:solidFill>
                      <a:srgbClr val="000000"/>
                    </a:solidFill>
                    <a:latin typeface="Arial" panose="020B0604020202020204" pitchFamily="34" charset="0"/>
                  </a:defRPr>
                </a:lvl3pPr>
                <a:lvl4pPr marL="1600200" indent="-228600">
                  <a:defRPr kumimoji="1" sz="1300" b="1">
                    <a:solidFill>
                      <a:srgbClr val="000000"/>
                    </a:solidFill>
                    <a:latin typeface="Arial" panose="020B0604020202020204" pitchFamily="34" charset="0"/>
                  </a:defRPr>
                </a:lvl4pPr>
                <a:lvl5pPr marL="2057400" indent="-228600">
                  <a:defRPr kumimoji="1" sz="1300" b="1">
                    <a:solidFill>
                      <a:srgbClr val="000000"/>
                    </a:solidFill>
                    <a:latin typeface="Arial" panose="020B0604020202020204" pitchFamily="34" charset="0"/>
                  </a:defRPr>
                </a:lvl5pPr>
                <a:lvl6pPr marL="2514600" indent="-228600" eaLnBrk="0" fontAlgn="base" hangingPunct="0">
                  <a:spcBef>
                    <a:spcPct val="0"/>
                  </a:spcBef>
                  <a:spcAft>
                    <a:spcPct val="0"/>
                  </a:spcAft>
                  <a:defRPr kumimoji="1" sz="1300" b="1">
                    <a:solidFill>
                      <a:srgbClr val="000000"/>
                    </a:solidFill>
                    <a:latin typeface="Arial" panose="020B0604020202020204" pitchFamily="34" charset="0"/>
                  </a:defRPr>
                </a:lvl6pPr>
                <a:lvl7pPr marL="2971800" indent="-228600" eaLnBrk="0" fontAlgn="base" hangingPunct="0">
                  <a:spcBef>
                    <a:spcPct val="0"/>
                  </a:spcBef>
                  <a:spcAft>
                    <a:spcPct val="0"/>
                  </a:spcAft>
                  <a:defRPr kumimoji="1" sz="1300" b="1">
                    <a:solidFill>
                      <a:srgbClr val="000000"/>
                    </a:solidFill>
                    <a:latin typeface="Arial" panose="020B0604020202020204" pitchFamily="34" charset="0"/>
                  </a:defRPr>
                </a:lvl7pPr>
                <a:lvl8pPr marL="3429000" indent="-228600" eaLnBrk="0" fontAlgn="base" hangingPunct="0">
                  <a:spcBef>
                    <a:spcPct val="0"/>
                  </a:spcBef>
                  <a:spcAft>
                    <a:spcPct val="0"/>
                  </a:spcAft>
                  <a:defRPr kumimoji="1" sz="1300" b="1">
                    <a:solidFill>
                      <a:srgbClr val="000000"/>
                    </a:solidFill>
                    <a:latin typeface="Arial" panose="020B0604020202020204" pitchFamily="34" charset="0"/>
                  </a:defRPr>
                </a:lvl8pPr>
                <a:lvl9pPr marL="3886200" indent="-228600" eaLnBrk="0" fontAlgn="base" hangingPunct="0">
                  <a:spcBef>
                    <a:spcPct val="0"/>
                  </a:spcBef>
                  <a:spcAft>
                    <a:spcPct val="0"/>
                  </a:spcAft>
                  <a:defRPr kumimoji="1" sz="1300" b="1">
                    <a:solidFill>
                      <a:srgbClr val="000000"/>
                    </a:solidFill>
                    <a:latin typeface="Arial" panose="020B0604020202020204" pitchFamily="34" charset="0"/>
                  </a:defRPr>
                </a:lvl9pPr>
              </a:lstStyle>
              <a:p>
                <a:endParaRPr lang="fr-FR" altLang="en-US"/>
              </a:p>
            </p:txBody>
          </p:sp>
          <p:sp>
            <p:nvSpPr>
              <p:cNvPr id="32" name="Arrow: Pentagon 31">
                <a:extLst>
                  <a:ext uri="{FF2B5EF4-FFF2-40B4-BE49-F238E27FC236}">
                    <a16:creationId xmlns:a16="http://schemas.microsoft.com/office/drawing/2014/main" id="{8CFA847A-8316-4677-BEA4-FB2E6C7CE63C}"/>
                  </a:ext>
                </a:extLst>
              </p:cNvPr>
              <p:cNvSpPr/>
              <p:nvPr/>
            </p:nvSpPr>
            <p:spPr>
              <a:xfrm>
                <a:off x="9405018" y="4239665"/>
                <a:ext cx="2376000" cy="576000"/>
              </a:xfrm>
              <a:prstGeom prst="homePlate">
                <a:avLst>
                  <a:gd name="adj" fmla="val 26950"/>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solidFill>
                      <a:schemeClr val="tx1"/>
                    </a:solidFill>
                  </a:rPr>
                  <a:t>Maintenance </a:t>
                </a:r>
              </a:p>
            </p:txBody>
          </p:sp>
          <p:sp>
            <p:nvSpPr>
              <p:cNvPr id="33" name="TextBox 32">
                <a:extLst>
                  <a:ext uri="{FF2B5EF4-FFF2-40B4-BE49-F238E27FC236}">
                    <a16:creationId xmlns:a16="http://schemas.microsoft.com/office/drawing/2014/main" id="{4D91C7D4-3EE2-45B6-9543-7D53D48E005A}"/>
                  </a:ext>
                </a:extLst>
              </p:cNvPr>
              <p:cNvSpPr txBox="1"/>
              <p:nvPr/>
            </p:nvSpPr>
            <p:spPr>
              <a:xfrm>
                <a:off x="6636701" y="3638814"/>
                <a:ext cx="1705224" cy="386634"/>
              </a:xfrm>
              <a:prstGeom prst="rect">
                <a:avLst/>
              </a:prstGeom>
              <a:noFill/>
            </p:spPr>
            <p:txBody>
              <a:bodyPr wrap="square" rtlCol="0">
                <a:spAutoFit/>
              </a:bodyPr>
              <a:lstStyle/>
              <a:p>
                <a:pPr algn="ctr"/>
                <a:r>
                  <a:rPr lang="en-CA" sz="1600" dirty="0">
                    <a:solidFill>
                      <a:schemeClr val="tx1"/>
                    </a:solidFill>
                  </a:rPr>
                  <a:t>Exigences</a:t>
                </a:r>
              </a:p>
            </p:txBody>
          </p:sp>
          <p:sp>
            <p:nvSpPr>
              <p:cNvPr id="34" name="TextBox 33">
                <a:extLst>
                  <a:ext uri="{FF2B5EF4-FFF2-40B4-BE49-F238E27FC236}">
                    <a16:creationId xmlns:a16="http://schemas.microsoft.com/office/drawing/2014/main" id="{EA59A1FC-BB5D-4094-8359-45460A902334}"/>
                  </a:ext>
                </a:extLst>
              </p:cNvPr>
              <p:cNvSpPr txBox="1"/>
              <p:nvPr/>
            </p:nvSpPr>
            <p:spPr>
              <a:xfrm rot="17661700">
                <a:off x="6214356" y="2288438"/>
                <a:ext cx="1579000" cy="388957"/>
              </a:xfrm>
              <a:prstGeom prst="rect">
                <a:avLst/>
              </a:prstGeom>
              <a:noFill/>
            </p:spPr>
            <p:txBody>
              <a:bodyPr wrap="square" rtlCol="0">
                <a:spAutoFit/>
              </a:bodyPr>
              <a:lstStyle/>
              <a:p>
                <a:r>
                  <a:rPr lang="fr-CA" sz="1600" dirty="0">
                    <a:solidFill>
                      <a:schemeClr val="tx1"/>
                    </a:solidFill>
                  </a:rPr>
                  <a:t>Conception</a:t>
                </a:r>
                <a:endParaRPr lang="fr-CA" sz="1600" dirty="0"/>
              </a:p>
            </p:txBody>
          </p:sp>
          <p:sp>
            <p:nvSpPr>
              <p:cNvPr id="35" name="TextBox 34">
                <a:extLst>
                  <a:ext uri="{FF2B5EF4-FFF2-40B4-BE49-F238E27FC236}">
                    <a16:creationId xmlns:a16="http://schemas.microsoft.com/office/drawing/2014/main" id="{53257696-1422-43FC-91D3-5829495FE842}"/>
                  </a:ext>
                </a:extLst>
              </p:cNvPr>
              <p:cNvSpPr txBox="1"/>
              <p:nvPr/>
            </p:nvSpPr>
            <p:spPr>
              <a:xfrm>
                <a:off x="7225912" y="1473380"/>
                <a:ext cx="2121328" cy="386634"/>
              </a:xfrm>
              <a:prstGeom prst="rect">
                <a:avLst/>
              </a:prstGeom>
              <a:noFill/>
            </p:spPr>
            <p:txBody>
              <a:bodyPr wrap="square" rtlCol="0">
                <a:spAutoFit/>
              </a:bodyPr>
              <a:lstStyle/>
              <a:p>
                <a:r>
                  <a:rPr lang="fr-CA" sz="1600" dirty="0">
                    <a:solidFill>
                      <a:schemeClr val="tx1"/>
                    </a:solidFill>
                  </a:rPr>
                  <a:t>Développent</a:t>
                </a:r>
                <a:endParaRPr lang="fr-CA" sz="1600" dirty="0"/>
              </a:p>
            </p:txBody>
          </p:sp>
          <p:sp>
            <p:nvSpPr>
              <p:cNvPr id="36" name="TextBox 35">
                <a:extLst>
                  <a:ext uri="{FF2B5EF4-FFF2-40B4-BE49-F238E27FC236}">
                    <a16:creationId xmlns:a16="http://schemas.microsoft.com/office/drawing/2014/main" id="{E2333C95-AB31-4AAF-8693-1565466FD06B}"/>
                  </a:ext>
                </a:extLst>
              </p:cNvPr>
              <p:cNvSpPr txBox="1"/>
              <p:nvPr/>
            </p:nvSpPr>
            <p:spPr>
              <a:xfrm rot="3255187">
                <a:off x="9243100" y="1941473"/>
                <a:ext cx="1051863" cy="369332"/>
              </a:xfrm>
              <a:prstGeom prst="rect">
                <a:avLst/>
              </a:prstGeom>
              <a:noFill/>
            </p:spPr>
            <p:txBody>
              <a:bodyPr wrap="square" rtlCol="0">
                <a:spAutoFit/>
              </a:bodyPr>
              <a:lstStyle/>
              <a:p>
                <a:r>
                  <a:rPr lang="en-CA" dirty="0"/>
                  <a:t>Testing</a:t>
                </a:r>
              </a:p>
            </p:txBody>
          </p:sp>
          <p:sp>
            <p:nvSpPr>
              <p:cNvPr id="37" name="TextBox 36">
                <a:extLst>
                  <a:ext uri="{FF2B5EF4-FFF2-40B4-BE49-F238E27FC236}">
                    <a16:creationId xmlns:a16="http://schemas.microsoft.com/office/drawing/2014/main" id="{715D11D0-CB15-4838-84B9-951529FFD3E3}"/>
                  </a:ext>
                </a:extLst>
              </p:cNvPr>
              <p:cNvSpPr txBox="1"/>
              <p:nvPr/>
            </p:nvSpPr>
            <p:spPr>
              <a:xfrm rot="19991229">
                <a:off x="8653471" y="3832795"/>
                <a:ext cx="1758450" cy="421783"/>
              </a:xfrm>
              <a:prstGeom prst="rect">
                <a:avLst/>
              </a:prstGeom>
              <a:noFill/>
            </p:spPr>
            <p:txBody>
              <a:bodyPr wrap="square" rtlCol="0">
                <a:spAutoFit/>
              </a:bodyPr>
              <a:lstStyle/>
              <a:p>
                <a:pPr algn="ctr"/>
                <a:r>
                  <a:rPr lang="fr-CA" dirty="0">
                    <a:solidFill>
                      <a:schemeClr val="tx1"/>
                    </a:solidFill>
                  </a:rPr>
                  <a:t>Déploiement </a:t>
                </a:r>
              </a:p>
            </p:txBody>
          </p:sp>
        </p:grpSp>
        <p:pic>
          <p:nvPicPr>
            <p:cNvPr id="28" name="Picture 5">
              <a:extLst>
                <a:ext uri="{FF2B5EF4-FFF2-40B4-BE49-F238E27FC236}">
                  <a16:creationId xmlns:a16="http://schemas.microsoft.com/office/drawing/2014/main" id="{7E7D111C-EC28-47B6-ADD9-7DFB98D2D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7245" y="4952883"/>
              <a:ext cx="114300" cy="1047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01D0516D-20F8-458A-A306-9A5E5A51B5C1}"/>
              </a:ext>
            </a:extLst>
          </p:cNvPr>
          <p:cNvGrpSpPr/>
          <p:nvPr/>
        </p:nvGrpSpPr>
        <p:grpSpPr>
          <a:xfrm>
            <a:off x="5562328" y="1958007"/>
            <a:ext cx="440838" cy="4102610"/>
            <a:chOff x="5562328" y="1958007"/>
            <a:chExt cx="440838" cy="4102610"/>
          </a:xfrm>
        </p:grpSpPr>
        <p:cxnSp>
          <p:nvCxnSpPr>
            <p:cNvPr id="45" name="Straight Connector 44">
              <a:extLst>
                <a:ext uri="{FF2B5EF4-FFF2-40B4-BE49-F238E27FC236}">
                  <a16:creationId xmlns:a16="http://schemas.microsoft.com/office/drawing/2014/main" id="{3405268D-0071-4A04-ACEA-8AA978EA4BC0}"/>
                </a:ext>
              </a:extLst>
            </p:cNvPr>
            <p:cNvCxnSpPr/>
            <p:nvPr/>
          </p:nvCxnSpPr>
          <p:spPr>
            <a:xfrm>
              <a:off x="5786466" y="1958007"/>
              <a:ext cx="0" cy="410261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98A01FE2-289C-41CC-BFE9-289099B15725}"/>
                </a:ext>
              </a:extLst>
            </p:cNvPr>
            <p:cNvSpPr/>
            <p:nvPr/>
          </p:nvSpPr>
          <p:spPr>
            <a:xfrm rot="5400000">
              <a:off x="5681853" y="3596180"/>
              <a:ext cx="431998" cy="2106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47" name="Isosceles Triangle 46">
              <a:extLst>
                <a:ext uri="{FF2B5EF4-FFF2-40B4-BE49-F238E27FC236}">
                  <a16:creationId xmlns:a16="http://schemas.microsoft.com/office/drawing/2014/main" id="{CCA7ED74-520D-4355-A592-78F5CF8EDBB9}"/>
                </a:ext>
              </a:extLst>
            </p:cNvPr>
            <p:cNvSpPr/>
            <p:nvPr/>
          </p:nvSpPr>
          <p:spPr>
            <a:xfrm rot="16200000">
              <a:off x="5451644" y="3596180"/>
              <a:ext cx="431998" cy="2106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
        <p:nvSpPr>
          <p:cNvPr id="48" name="Oval 47">
            <a:extLst>
              <a:ext uri="{FF2B5EF4-FFF2-40B4-BE49-F238E27FC236}">
                <a16:creationId xmlns:a16="http://schemas.microsoft.com/office/drawing/2014/main" id="{03ED2B8E-DAE6-4E91-8AE7-7ACCDAEF3758}"/>
              </a:ext>
            </a:extLst>
          </p:cNvPr>
          <p:cNvSpPr/>
          <p:nvPr/>
        </p:nvSpPr>
        <p:spPr>
          <a:xfrm>
            <a:off x="2478747" y="5721027"/>
            <a:ext cx="690998" cy="552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tx1"/>
                </a:solidFill>
              </a:rPr>
              <a:t>1</a:t>
            </a:r>
          </a:p>
        </p:txBody>
      </p:sp>
      <p:sp>
        <p:nvSpPr>
          <p:cNvPr id="49" name="Oval 48">
            <a:extLst>
              <a:ext uri="{FF2B5EF4-FFF2-40B4-BE49-F238E27FC236}">
                <a16:creationId xmlns:a16="http://schemas.microsoft.com/office/drawing/2014/main" id="{70195296-33FF-4325-B907-D36D380A0834}"/>
              </a:ext>
            </a:extLst>
          </p:cNvPr>
          <p:cNvSpPr/>
          <p:nvPr/>
        </p:nvSpPr>
        <p:spPr>
          <a:xfrm>
            <a:off x="8331259" y="5605056"/>
            <a:ext cx="690998" cy="55268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b="1" dirty="0">
                <a:solidFill>
                  <a:schemeClr val="tx1"/>
                </a:solidFill>
              </a:rPr>
              <a:t>2</a:t>
            </a:r>
          </a:p>
        </p:txBody>
      </p:sp>
      <p:sp>
        <p:nvSpPr>
          <p:cNvPr id="51" name="Title 7">
            <a:extLst>
              <a:ext uri="{FF2B5EF4-FFF2-40B4-BE49-F238E27FC236}">
                <a16:creationId xmlns:a16="http://schemas.microsoft.com/office/drawing/2014/main" id="{472E8DBA-FCB9-4F5F-906B-06BB0D097A8D}"/>
              </a:ext>
            </a:extLst>
          </p:cNvPr>
          <p:cNvSpPr>
            <a:spLocks noGrp="1"/>
          </p:cNvSpPr>
          <p:nvPr>
            <p:ph type="title"/>
          </p:nvPr>
        </p:nvSpPr>
        <p:spPr>
          <a:xfrm>
            <a:off x="838200" y="365125"/>
            <a:ext cx="10515600" cy="1325563"/>
          </a:xfrm>
        </p:spPr>
        <p:txBody>
          <a:bodyPr>
            <a:normAutofit fontScale="90000"/>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Du prédictif à l’adaptatif. Quelles différences? </a:t>
            </a:r>
            <a:r>
              <a:rPr lang="fr-CA" sz="2700" b="1" spc="150" dirty="0">
                <a:solidFill>
                  <a:srgbClr val="002060"/>
                </a:solidFill>
                <a:latin typeface="Arial" panose="020B0604020202020204" pitchFamily="34" charset="0"/>
                <a:cs typeface="Arial" panose="020B0604020202020204" pitchFamily="34" charset="0"/>
              </a:rPr>
              <a:t>(2/2)</a:t>
            </a:r>
            <a:endParaRPr lang="fr-CA" sz="3200" b="1" spc="15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2551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814DE44-D40D-4D70-9784-0862436EA84D}"/>
              </a:ext>
            </a:extLst>
          </p:cNvPr>
          <p:cNvSpPr txBox="1"/>
          <p:nvPr/>
        </p:nvSpPr>
        <p:spPr>
          <a:xfrm>
            <a:off x="287553" y="617484"/>
            <a:ext cx="2995913" cy="47196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400" dirty="0"/>
              <a:t>Approche  </a:t>
            </a:r>
            <a:endParaRPr lang="en-CA" sz="1400" dirty="0"/>
          </a:p>
          <a:p>
            <a:endParaRPr lang="fr-CA" sz="1400" dirty="0"/>
          </a:p>
        </p:txBody>
      </p:sp>
      <p:sp>
        <p:nvSpPr>
          <p:cNvPr id="4" name="TextBox 3">
            <a:extLst>
              <a:ext uri="{FF2B5EF4-FFF2-40B4-BE49-F238E27FC236}">
                <a16:creationId xmlns:a16="http://schemas.microsoft.com/office/drawing/2014/main" id="{2C9C2676-7BCC-483F-9197-C25CCA48501F}"/>
              </a:ext>
            </a:extLst>
          </p:cNvPr>
          <p:cNvSpPr txBox="1"/>
          <p:nvPr/>
        </p:nvSpPr>
        <p:spPr>
          <a:xfrm>
            <a:off x="3522264" y="232421"/>
            <a:ext cx="3960000" cy="4061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CA" dirty="0"/>
              <a:t>Agile </a:t>
            </a:r>
            <a:endParaRPr lang="fr-CA" dirty="0"/>
          </a:p>
        </p:txBody>
      </p:sp>
      <p:sp>
        <p:nvSpPr>
          <p:cNvPr id="5" name="TextBox 4">
            <a:extLst>
              <a:ext uri="{FF2B5EF4-FFF2-40B4-BE49-F238E27FC236}">
                <a16:creationId xmlns:a16="http://schemas.microsoft.com/office/drawing/2014/main" id="{C61DBC2A-887E-492B-A921-A49DDE78AE40}"/>
              </a:ext>
            </a:extLst>
          </p:cNvPr>
          <p:cNvSpPr txBox="1"/>
          <p:nvPr/>
        </p:nvSpPr>
        <p:spPr>
          <a:xfrm>
            <a:off x="7759020" y="232421"/>
            <a:ext cx="3960000" cy="3579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CA" dirty="0"/>
              <a:t>Traditionnelle</a:t>
            </a:r>
            <a:r>
              <a:rPr lang="en-CA" dirty="0"/>
              <a:t> - Cascade</a:t>
            </a:r>
            <a:endParaRPr lang="fr-CA" dirty="0"/>
          </a:p>
        </p:txBody>
      </p:sp>
      <p:sp>
        <p:nvSpPr>
          <p:cNvPr id="6" name="TextBox 5">
            <a:extLst>
              <a:ext uri="{FF2B5EF4-FFF2-40B4-BE49-F238E27FC236}">
                <a16:creationId xmlns:a16="http://schemas.microsoft.com/office/drawing/2014/main" id="{2C1EF996-3C63-4869-8CE1-84BF67A4C6E5}"/>
              </a:ext>
            </a:extLst>
          </p:cNvPr>
          <p:cNvSpPr txBox="1"/>
          <p:nvPr/>
        </p:nvSpPr>
        <p:spPr>
          <a:xfrm>
            <a:off x="7810502" y="691721"/>
            <a:ext cx="3629511" cy="307777"/>
          </a:xfrm>
          <a:prstGeom prst="rect">
            <a:avLst/>
          </a:prstGeom>
          <a:noFill/>
        </p:spPr>
        <p:txBody>
          <a:bodyPr wrap="square" rtlCol="0">
            <a:spAutoFit/>
          </a:bodyPr>
          <a:lstStyle/>
          <a:p>
            <a:r>
              <a:rPr lang="fr-FR" sz="1400" dirty="0"/>
              <a:t>Séquentielle, linéaire et </a:t>
            </a:r>
            <a:r>
              <a:rPr lang="fr-CA" sz="1400" dirty="0"/>
              <a:t>prédictive </a:t>
            </a:r>
          </a:p>
        </p:txBody>
      </p:sp>
      <p:sp>
        <p:nvSpPr>
          <p:cNvPr id="7" name="TextBox 6">
            <a:extLst>
              <a:ext uri="{FF2B5EF4-FFF2-40B4-BE49-F238E27FC236}">
                <a16:creationId xmlns:a16="http://schemas.microsoft.com/office/drawing/2014/main" id="{63962C0F-CCD9-4C48-BD03-4E642B9D003E}"/>
              </a:ext>
            </a:extLst>
          </p:cNvPr>
          <p:cNvSpPr txBox="1"/>
          <p:nvPr/>
        </p:nvSpPr>
        <p:spPr>
          <a:xfrm>
            <a:off x="3522264" y="726964"/>
            <a:ext cx="3465347" cy="307777"/>
          </a:xfrm>
          <a:prstGeom prst="rect">
            <a:avLst/>
          </a:prstGeom>
          <a:noFill/>
        </p:spPr>
        <p:txBody>
          <a:bodyPr wrap="square" rtlCol="0">
            <a:spAutoFit/>
          </a:bodyPr>
          <a:lstStyle/>
          <a:p>
            <a:r>
              <a:rPr lang="fr-CA" sz="1400" dirty="0"/>
              <a:t>Itérative et/ou Incrémentale </a:t>
            </a:r>
          </a:p>
        </p:txBody>
      </p:sp>
      <p:sp>
        <p:nvSpPr>
          <p:cNvPr id="9" name="TextBox 8">
            <a:extLst>
              <a:ext uri="{FF2B5EF4-FFF2-40B4-BE49-F238E27FC236}">
                <a16:creationId xmlns:a16="http://schemas.microsoft.com/office/drawing/2014/main" id="{BBF9CEFD-7F7C-4971-A454-02A67A6C13D7}"/>
              </a:ext>
            </a:extLst>
          </p:cNvPr>
          <p:cNvSpPr txBox="1"/>
          <p:nvPr/>
        </p:nvSpPr>
        <p:spPr>
          <a:xfrm>
            <a:off x="7660551" y="1159415"/>
            <a:ext cx="4222192" cy="954107"/>
          </a:xfrm>
          <a:prstGeom prst="rect">
            <a:avLst/>
          </a:prstGeom>
          <a:noFill/>
        </p:spPr>
        <p:txBody>
          <a:bodyPr wrap="square" rtlCol="0">
            <a:spAutoFit/>
          </a:bodyPr>
          <a:lstStyle/>
          <a:p>
            <a:r>
              <a:rPr lang="fr-FR" sz="1400" dirty="0"/>
              <a:t>Prédiction sur les exigences et les spécifications.</a:t>
            </a:r>
          </a:p>
          <a:p>
            <a:r>
              <a:rPr lang="fr-FR" sz="1400" dirty="0"/>
              <a:t>Avant de commencer la réalisation ou le développement, la solution est définie en phase de planification et de conception</a:t>
            </a:r>
            <a:endParaRPr lang="fr-CA" sz="1400" dirty="0"/>
          </a:p>
        </p:txBody>
      </p:sp>
      <p:sp>
        <p:nvSpPr>
          <p:cNvPr id="10" name="TextBox 9">
            <a:extLst>
              <a:ext uri="{FF2B5EF4-FFF2-40B4-BE49-F238E27FC236}">
                <a16:creationId xmlns:a16="http://schemas.microsoft.com/office/drawing/2014/main" id="{6419294D-D502-4B51-946C-756A50063EFF}"/>
              </a:ext>
            </a:extLst>
          </p:cNvPr>
          <p:cNvSpPr txBox="1"/>
          <p:nvPr/>
        </p:nvSpPr>
        <p:spPr>
          <a:xfrm>
            <a:off x="3475477" y="1106982"/>
            <a:ext cx="4207781" cy="954107"/>
          </a:xfrm>
          <a:prstGeom prst="rect">
            <a:avLst/>
          </a:prstGeom>
          <a:noFill/>
        </p:spPr>
        <p:txBody>
          <a:bodyPr wrap="square" rtlCol="0">
            <a:spAutoFit/>
          </a:bodyPr>
          <a:lstStyle/>
          <a:p>
            <a:r>
              <a:rPr lang="fr-FR" sz="1400" dirty="0"/>
              <a:t>Dynamic et image non claire du produit ou service final au début du projet. </a:t>
            </a:r>
          </a:p>
          <a:p>
            <a:r>
              <a:rPr lang="fr-FR" sz="1400" dirty="0"/>
              <a:t>Le produit s’affine au fur et à mesure de la réalisation via de cycles répétitifs (itérations) ou des incréments  </a:t>
            </a:r>
            <a:endParaRPr lang="fr-CA" sz="1400" dirty="0"/>
          </a:p>
        </p:txBody>
      </p:sp>
      <p:sp>
        <p:nvSpPr>
          <p:cNvPr id="11" name="TextBox 10">
            <a:extLst>
              <a:ext uri="{FF2B5EF4-FFF2-40B4-BE49-F238E27FC236}">
                <a16:creationId xmlns:a16="http://schemas.microsoft.com/office/drawing/2014/main" id="{B699A81F-FE6A-457C-BC7E-953211AF0D8F}"/>
              </a:ext>
            </a:extLst>
          </p:cNvPr>
          <p:cNvSpPr txBox="1"/>
          <p:nvPr/>
        </p:nvSpPr>
        <p:spPr>
          <a:xfrm>
            <a:off x="287553" y="1184228"/>
            <a:ext cx="2986903" cy="8739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400" dirty="0"/>
              <a:t>Activités  et exigences </a:t>
            </a:r>
            <a:endParaRPr lang="fr-CA" sz="1400" dirty="0"/>
          </a:p>
        </p:txBody>
      </p:sp>
      <p:sp>
        <p:nvSpPr>
          <p:cNvPr id="13" name="TextBox 12">
            <a:extLst>
              <a:ext uri="{FF2B5EF4-FFF2-40B4-BE49-F238E27FC236}">
                <a16:creationId xmlns:a16="http://schemas.microsoft.com/office/drawing/2014/main" id="{BAB92EB7-0156-4BDE-AE45-2C1AE6AA4BBF}"/>
              </a:ext>
            </a:extLst>
          </p:cNvPr>
          <p:cNvSpPr txBox="1"/>
          <p:nvPr/>
        </p:nvSpPr>
        <p:spPr>
          <a:xfrm>
            <a:off x="287552" y="2148762"/>
            <a:ext cx="2995914" cy="67055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CA" sz="1400" dirty="0"/>
              <a:t>Implication des </a:t>
            </a:r>
            <a:r>
              <a:rPr lang="fr-CA" sz="1400" dirty="0"/>
              <a:t>utilisateurs/clients du projet</a:t>
            </a:r>
          </a:p>
        </p:txBody>
      </p:sp>
      <p:sp>
        <p:nvSpPr>
          <p:cNvPr id="14" name="TextBox 13">
            <a:extLst>
              <a:ext uri="{FF2B5EF4-FFF2-40B4-BE49-F238E27FC236}">
                <a16:creationId xmlns:a16="http://schemas.microsoft.com/office/drawing/2014/main" id="{00258AD8-A003-4394-82D7-630EFBBA34BA}"/>
              </a:ext>
            </a:extLst>
          </p:cNvPr>
          <p:cNvSpPr txBox="1"/>
          <p:nvPr/>
        </p:nvSpPr>
        <p:spPr>
          <a:xfrm>
            <a:off x="3456803" y="2080655"/>
            <a:ext cx="4025461" cy="738664"/>
          </a:xfrm>
          <a:prstGeom prst="rect">
            <a:avLst/>
          </a:prstGeom>
          <a:noFill/>
        </p:spPr>
        <p:txBody>
          <a:bodyPr wrap="square" rtlCol="0">
            <a:spAutoFit/>
          </a:bodyPr>
          <a:lstStyle/>
          <a:p>
            <a:r>
              <a:rPr lang="fr-CA" sz="1400" dirty="0"/>
              <a:t>Ils sont impliqués tout au long du projet et leurs retours sont pris en considération pour rectifier </a:t>
            </a:r>
            <a:r>
              <a:rPr lang="fr-CA" sz="1400"/>
              <a:t>le tir </a:t>
            </a:r>
            <a:r>
              <a:rPr lang="fr-CA" sz="1400" dirty="0"/>
              <a:t>et/ou affiner davantage les livrables </a:t>
            </a:r>
          </a:p>
        </p:txBody>
      </p:sp>
      <p:sp>
        <p:nvSpPr>
          <p:cNvPr id="15" name="TextBox 14">
            <a:extLst>
              <a:ext uri="{FF2B5EF4-FFF2-40B4-BE49-F238E27FC236}">
                <a16:creationId xmlns:a16="http://schemas.microsoft.com/office/drawing/2014/main" id="{9AEE6F8D-2227-4C08-870A-92533C9CE887}"/>
              </a:ext>
            </a:extLst>
          </p:cNvPr>
          <p:cNvSpPr txBox="1"/>
          <p:nvPr/>
        </p:nvSpPr>
        <p:spPr>
          <a:xfrm>
            <a:off x="7648619" y="2102054"/>
            <a:ext cx="4145428" cy="738664"/>
          </a:xfrm>
          <a:prstGeom prst="rect">
            <a:avLst/>
          </a:prstGeom>
          <a:noFill/>
        </p:spPr>
        <p:txBody>
          <a:bodyPr wrap="square" rtlCol="0">
            <a:spAutoFit/>
          </a:bodyPr>
          <a:lstStyle/>
          <a:p>
            <a:r>
              <a:rPr lang="fr-CA" sz="1400" dirty="0"/>
              <a:t>Ils sont impliqués uniquement au tout début pour recueillir leurs exigences et à la fin de projet pour tester et approuver les livrables </a:t>
            </a:r>
          </a:p>
        </p:txBody>
      </p:sp>
      <p:sp>
        <p:nvSpPr>
          <p:cNvPr id="17" name="TextBox 16">
            <a:extLst>
              <a:ext uri="{FF2B5EF4-FFF2-40B4-BE49-F238E27FC236}">
                <a16:creationId xmlns:a16="http://schemas.microsoft.com/office/drawing/2014/main" id="{97C461DF-FDFB-46EB-BD7B-E1682E6DF957}"/>
              </a:ext>
            </a:extLst>
          </p:cNvPr>
          <p:cNvSpPr txBox="1"/>
          <p:nvPr/>
        </p:nvSpPr>
        <p:spPr>
          <a:xfrm>
            <a:off x="1089770" y="2904960"/>
            <a:ext cx="2231948" cy="4135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200" dirty="0"/>
              <a:t>Exigences légales, règlementaires ou de sécurité. </a:t>
            </a:r>
            <a:endParaRPr lang="fr-CA" sz="1200" dirty="0"/>
          </a:p>
        </p:txBody>
      </p:sp>
      <p:sp>
        <p:nvSpPr>
          <p:cNvPr id="18" name="TextBox 17">
            <a:extLst>
              <a:ext uri="{FF2B5EF4-FFF2-40B4-BE49-F238E27FC236}">
                <a16:creationId xmlns:a16="http://schemas.microsoft.com/office/drawing/2014/main" id="{94478F36-FA64-431B-9366-FD7EA3A458A1}"/>
              </a:ext>
            </a:extLst>
          </p:cNvPr>
          <p:cNvSpPr txBox="1"/>
          <p:nvPr/>
        </p:nvSpPr>
        <p:spPr>
          <a:xfrm>
            <a:off x="1089768" y="3387456"/>
            <a:ext cx="2231948" cy="3037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algn="ctr">
              <a:defRPr sz="12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Risque associé élevé </a:t>
            </a:r>
            <a:endParaRPr lang="fr-CA" dirty="0"/>
          </a:p>
        </p:txBody>
      </p:sp>
      <p:sp>
        <p:nvSpPr>
          <p:cNvPr id="19" name="TextBox 18">
            <a:extLst>
              <a:ext uri="{FF2B5EF4-FFF2-40B4-BE49-F238E27FC236}">
                <a16:creationId xmlns:a16="http://schemas.microsoft.com/office/drawing/2014/main" id="{EC73E247-ABDD-48B4-BA8D-492433894F9D}"/>
              </a:ext>
            </a:extLst>
          </p:cNvPr>
          <p:cNvSpPr txBox="1"/>
          <p:nvPr/>
        </p:nvSpPr>
        <p:spPr>
          <a:xfrm>
            <a:off x="1075892" y="4611079"/>
            <a:ext cx="2262687" cy="39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algn="ctr">
              <a:defRPr sz="12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CA" dirty="0"/>
              <a:t>Niveau </a:t>
            </a:r>
            <a:r>
              <a:rPr lang="fr-CA"/>
              <a:t>d’innovation </a:t>
            </a:r>
            <a:endParaRPr lang="fr-CA" dirty="0"/>
          </a:p>
        </p:txBody>
      </p:sp>
      <p:sp>
        <p:nvSpPr>
          <p:cNvPr id="20" name="TextBox 19">
            <a:extLst>
              <a:ext uri="{FF2B5EF4-FFF2-40B4-BE49-F238E27FC236}">
                <a16:creationId xmlns:a16="http://schemas.microsoft.com/office/drawing/2014/main" id="{2461D6B9-44A5-406E-AA2E-9D5D93C800BC}"/>
              </a:ext>
            </a:extLst>
          </p:cNvPr>
          <p:cNvSpPr txBox="1"/>
          <p:nvPr/>
        </p:nvSpPr>
        <p:spPr>
          <a:xfrm>
            <a:off x="1078131" y="3760208"/>
            <a:ext cx="2243319" cy="33765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algn="ctr">
              <a:defRPr sz="12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CA" dirty="0"/>
              <a:t>Niveau de </a:t>
            </a:r>
            <a:r>
              <a:rPr lang="fr-FR" dirty="0"/>
              <a:t>certitude et de stabilité des exigences</a:t>
            </a:r>
            <a:endParaRPr lang="fr-CA" dirty="0"/>
          </a:p>
        </p:txBody>
      </p:sp>
      <p:sp>
        <p:nvSpPr>
          <p:cNvPr id="21" name="TextBox 20">
            <a:extLst>
              <a:ext uri="{FF2B5EF4-FFF2-40B4-BE49-F238E27FC236}">
                <a16:creationId xmlns:a16="http://schemas.microsoft.com/office/drawing/2014/main" id="{18A0CC56-EA56-45A6-B4A7-25AEE23D1FD2}"/>
              </a:ext>
            </a:extLst>
          </p:cNvPr>
          <p:cNvSpPr txBox="1"/>
          <p:nvPr/>
        </p:nvSpPr>
        <p:spPr>
          <a:xfrm>
            <a:off x="1078131" y="4166825"/>
            <a:ext cx="2262687" cy="3752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algn="ctr">
              <a:defRPr sz="12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dirty="0"/>
              <a:t>Niveau d’adaptabilité aux` changements. </a:t>
            </a:r>
            <a:endParaRPr lang="fr-CA" dirty="0"/>
          </a:p>
        </p:txBody>
      </p:sp>
      <p:sp>
        <p:nvSpPr>
          <p:cNvPr id="22" name="TextBox 21">
            <a:extLst>
              <a:ext uri="{FF2B5EF4-FFF2-40B4-BE49-F238E27FC236}">
                <a16:creationId xmlns:a16="http://schemas.microsoft.com/office/drawing/2014/main" id="{AC4ABBDB-9092-45AB-9085-C6ECA574C09B}"/>
              </a:ext>
            </a:extLst>
          </p:cNvPr>
          <p:cNvSpPr txBox="1"/>
          <p:nvPr/>
        </p:nvSpPr>
        <p:spPr>
          <a:xfrm rot="16200000">
            <a:off x="-397369" y="3621136"/>
            <a:ext cx="2097179" cy="67469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CA" sz="1200" dirty="0"/>
              <a:t>Principaux</a:t>
            </a:r>
            <a:r>
              <a:rPr lang="en-CA" sz="1200" dirty="0"/>
              <a:t> </a:t>
            </a:r>
            <a:r>
              <a:rPr lang="fr-CA" sz="1200" dirty="0"/>
              <a:t>critères</a:t>
            </a:r>
            <a:r>
              <a:rPr lang="en-CA" sz="1200" dirty="0"/>
              <a:t> de selection de </a:t>
            </a:r>
            <a:r>
              <a:rPr lang="fr-CA" sz="1200" dirty="0"/>
              <a:t>l’approche</a:t>
            </a:r>
            <a:r>
              <a:rPr lang="en-CA" sz="1200" dirty="0"/>
              <a:t> </a:t>
            </a:r>
            <a:r>
              <a:rPr lang="fr-CA" sz="1200" dirty="0"/>
              <a:t>selon</a:t>
            </a:r>
            <a:r>
              <a:rPr lang="en-CA" sz="1200" dirty="0"/>
              <a:t> la nature des exigences </a:t>
            </a:r>
          </a:p>
          <a:p>
            <a:endParaRPr lang="fr-CA" sz="1200" dirty="0"/>
          </a:p>
        </p:txBody>
      </p:sp>
      <p:pic>
        <p:nvPicPr>
          <p:cNvPr id="26" name="Graphic 25" descr="Checkbox Checked with solid fill">
            <a:extLst>
              <a:ext uri="{FF2B5EF4-FFF2-40B4-BE49-F238E27FC236}">
                <a16:creationId xmlns:a16="http://schemas.microsoft.com/office/drawing/2014/main" id="{1685D841-8594-49AC-A15A-146CDB8260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0200" y="2831101"/>
            <a:ext cx="504000" cy="504000"/>
          </a:xfrm>
          <a:prstGeom prst="rect">
            <a:avLst/>
          </a:prstGeom>
        </p:spPr>
      </p:pic>
      <p:pic>
        <p:nvPicPr>
          <p:cNvPr id="27" name="Graphic 26" descr="Checkbox Crossed with solid fill">
            <a:extLst>
              <a:ext uri="{FF2B5EF4-FFF2-40B4-BE49-F238E27FC236}">
                <a16:creationId xmlns:a16="http://schemas.microsoft.com/office/drawing/2014/main" id="{D23B4971-A0E9-47AE-A5D2-B0E7047E20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85603" y="2867098"/>
            <a:ext cx="504000" cy="504000"/>
          </a:xfrm>
          <a:prstGeom prst="rect">
            <a:avLst/>
          </a:prstGeom>
        </p:spPr>
      </p:pic>
      <p:pic>
        <p:nvPicPr>
          <p:cNvPr id="23" name="Graphic 22" descr="Harvey Balls 15% with solid fill">
            <a:extLst>
              <a:ext uri="{FF2B5EF4-FFF2-40B4-BE49-F238E27FC236}">
                <a16:creationId xmlns:a16="http://schemas.microsoft.com/office/drawing/2014/main" id="{928D4DFF-D34F-4ECA-AB6E-BDA7A7B2D4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39603" y="3812878"/>
            <a:ext cx="396000" cy="396000"/>
          </a:xfrm>
          <a:prstGeom prst="rect">
            <a:avLst/>
          </a:prstGeom>
        </p:spPr>
      </p:pic>
      <p:pic>
        <p:nvPicPr>
          <p:cNvPr id="24" name="Graphic 23" descr="Harvey Balls 90% with solid fill">
            <a:extLst>
              <a:ext uri="{FF2B5EF4-FFF2-40B4-BE49-F238E27FC236}">
                <a16:creationId xmlns:a16="http://schemas.microsoft.com/office/drawing/2014/main" id="{9D08B74F-83B7-4170-A017-1F9FCFE1F1A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39603" y="4242947"/>
            <a:ext cx="396000" cy="396000"/>
          </a:xfrm>
          <a:prstGeom prst="rect">
            <a:avLst/>
          </a:prstGeom>
        </p:spPr>
      </p:pic>
      <p:pic>
        <p:nvPicPr>
          <p:cNvPr id="25" name="Graphic 24" descr="Harvey Balls 90% with solid fill">
            <a:extLst>
              <a:ext uri="{FF2B5EF4-FFF2-40B4-BE49-F238E27FC236}">
                <a16:creationId xmlns:a16="http://schemas.microsoft.com/office/drawing/2014/main" id="{E5C31C66-CD55-44A1-80CA-2B3F674F6C8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39603" y="4691551"/>
            <a:ext cx="396000" cy="396000"/>
          </a:xfrm>
          <a:prstGeom prst="rect">
            <a:avLst/>
          </a:prstGeom>
        </p:spPr>
      </p:pic>
      <p:pic>
        <p:nvPicPr>
          <p:cNvPr id="28" name="Graphic 27" descr="Harvey Balls 90% with solid fill">
            <a:extLst>
              <a:ext uri="{FF2B5EF4-FFF2-40B4-BE49-F238E27FC236}">
                <a16:creationId xmlns:a16="http://schemas.microsoft.com/office/drawing/2014/main" id="{1039E536-9C28-415E-9CCD-D7CF8DCF89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444200" y="3880760"/>
            <a:ext cx="396000" cy="396000"/>
          </a:xfrm>
          <a:prstGeom prst="rect">
            <a:avLst/>
          </a:prstGeom>
        </p:spPr>
      </p:pic>
      <p:pic>
        <p:nvPicPr>
          <p:cNvPr id="29" name="Graphic 28" descr="Harvey Balls 15% with solid fill">
            <a:extLst>
              <a:ext uri="{FF2B5EF4-FFF2-40B4-BE49-F238E27FC236}">
                <a16:creationId xmlns:a16="http://schemas.microsoft.com/office/drawing/2014/main" id="{AFDADC5F-89C0-40E6-8DA2-D813B0066A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44200" y="4268873"/>
            <a:ext cx="396000" cy="396000"/>
          </a:xfrm>
          <a:prstGeom prst="rect">
            <a:avLst/>
          </a:prstGeom>
        </p:spPr>
      </p:pic>
      <p:pic>
        <p:nvPicPr>
          <p:cNvPr id="30" name="Graphic 29" descr="Harvey Balls 15% with solid fill">
            <a:extLst>
              <a:ext uri="{FF2B5EF4-FFF2-40B4-BE49-F238E27FC236}">
                <a16:creationId xmlns:a16="http://schemas.microsoft.com/office/drawing/2014/main" id="{4564AC5E-77AD-428D-96D6-2EAB2B1EF6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44200" y="4711576"/>
            <a:ext cx="396000" cy="396000"/>
          </a:xfrm>
          <a:prstGeom prst="rect">
            <a:avLst/>
          </a:prstGeom>
        </p:spPr>
      </p:pic>
      <p:pic>
        <p:nvPicPr>
          <p:cNvPr id="33" name="Graphic 32" descr="Checkbox Checked with solid fill">
            <a:extLst>
              <a:ext uri="{FF2B5EF4-FFF2-40B4-BE49-F238E27FC236}">
                <a16:creationId xmlns:a16="http://schemas.microsoft.com/office/drawing/2014/main" id="{0FE4FD7E-95D2-414A-B339-439E69D920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5603" y="3293170"/>
            <a:ext cx="504000" cy="504000"/>
          </a:xfrm>
          <a:prstGeom prst="rect">
            <a:avLst/>
          </a:prstGeom>
        </p:spPr>
      </p:pic>
      <p:pic>
        <p:nvPicPr>
          <p:cNvPr id="34" name="Graphic 33" descr="Checkbox Checked with solid fill">
            <a:extLst>
              <a:ext uri="{FF2B5EF4-FFF2-40B4-BE49-F238E27FC236}">
                <a16:creationId xmlns:a16="http://schemas.microsoft.com/office/drawing/2014/main" id="{2CE82741-3D47-44AF-94FD-E811FC23A9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0200" y="3346435"/>
            <a:ext cx="504000" cy="504000"/>
          </a:xfrm>
          <a:prstGeom prst="rect">
            <a:avLst/>
          </a:prstGeom>
        </p:spPr>
      </p:pic>
      <p:sp>
        <p:nvSpPr>
          <p:cNvPr id="35" name="TextBox 34">
            <a:extLst>
              <a:ext uri="{FF2B5EF4-FFF2-40B4-BE49-F238E27FC236}">
                <a16:creationId xmlns:a16="http://schemas.microsoft.com/office/drawing/2014/main" id="{097FB9C2-B817-4524-8A3F-1683DB0B2090}"/>
              </a:ext>
            </a:extLst>
          </p:cNvPr>
          <p:cNvSpPr txBox="1"/>
          <p:nvPr/>
        </p:nvSpPr>
        <p:spPr>
          <a:xfrm>
            <a:off x="287551" y="5168024"/>
            <a:ext cx="3075415" cy="14475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algn="ctr">
              <a:defRPr b="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CA" sz="1400" dirty="0"/>
              <a:t>Exemples de projets </a:t>
            </a:r>
            <a:r>
              <a:rPr lang="en-CA" sz="1400" dirty="0"/>
              <a:t> </a:t>
            </a:r>
          </a:p>
          <a:p>
            <a:endParaRPr lang="fr-CA" sz="1400" dirty="0"/>
          </a:p>
        </p:txBody>
      </p:sp>
      <p:cxnSp>
        <p:nvCxnSpPr>
          <p:cNvPr id="12" name="Straight Connector 11">
            <a:extLst>
              <a:ext uri="{FF2B5EF4-FFF2-40B4-BE49-F238E27FC236}">
                <a16:creationId xmlns:a16="http://schemas.microsoft.com/office/drawing/2014/main" id="{DED48E2D-2F53-430D-928F-07C8D2739AA8}"/>
              </a:ext>
            </a:extLst>
          </p:cNvPr>
          <p:cNvCxnSpPr/>
          <p:nvPr/>
        </p:nvCxnSpPr>
        <p:spPr>
          <a:xfrm flipV="1">
            <a:off x="287551" y="1135118"/>
            <a:ext cx="114314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CFE8E42-C1C8-4528-8FE4-D55A967F34B5}"/>
              </a:ext>
            </a:extLst>
          </p:cNvPr>
          <p:cNvCxnSpPr/>
          <p:nvPr/>
        </p:nvCxnSpPr>
        <p:spPr>
          <a:xfrm flipV="1">
            <a:off x="355543" y="2089394"/>
            <a:ext cx="114314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F7E1FA-D284-4C42-9947-B124324E718E}"/>
              </a:ext>
            </a:extLst>
          </p:cNvPr>
          <p:cNvCxnSpPr/>
          <p:nvPr/>
        </p:nvCxnSpPr>
        <p:spPr>
          <a:xfrm flipV="1">
            <a:off x="381331" y="2860786"/>
            <a:ext cx="1143146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CF32775-3986-437E-9FBC-16E548DA5C2B}"/>
              </a:ext>
            </a:extLst>
          </p:cNvPr>
          <p:cNvCxnSpPr>
            <a:cxnSpLocks/>
          </p:cNvCxnSpPr>
          <p:nvPr/>
        </p:nvCxnSpPr>
        <p:spPr>
          <a:xfrm>
            <a:off x="263525" y="5087551"/>
            <a:ext cx="115852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7CCFB38A-2476-4941-B5D4-1E1F9DEC3D16}"/>
              </a:ext>
            </a:extLst>
          </p:cNvPr>
          <p:cNvCxnSpPr>
            <a:cxnSpLocks/>
          </p:cNvCxnSpPr>
          <p:nvPr/>
        </p:nvCxnSpPr>
        <p:spPr>
          <a:xfrm flipV="1">
            <a:off x="263525" y="6696088"/>
            <a:ext cx="11586783" cy="6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53CA7BC-98A7-44BB-87B0-E4ECB0B4FE85}"/>
              </a:ext>
            </a:extLst>
          </p:cNvPr>
          <p:cNvCxnSpPr>
            <a:cxnSpLocks/>
          </p:cNvCxnSpPr>
          <p:nvPr/>
        </p:nvCxnSpPr>
        <p:spPr>
          <a:xfrm flipV="1">
            <a:off x="285736" y="623792"/>
            <a:ext cx="1817" cy="604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A1DA4E1-38FC-4857-8D90-8D0B00FB2B96}"/>
              </a:ext>
            </a:extLst>
          </p:cNvPr>
          <p:cNvCxnSpPr>
            <a:cxnSpLocks/>
          </p:cNvCxnSpPr>
          <p:nvPr/>
        </p:nvCxnSpPr>
        <p:spPr>
          <a:xfrm flipV="1">
            <a:off x="3483128" y="623792"/>
            <a:ext cx="0" cy="604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3851637-4EC9-4EAC-8320-2AC644A47C70}"/>
              </a:ext>
            </a:extLst>
          </p:cNvPr>
          <p:cNvCxnSpPr>
            <a:cxnSpLocks/>
          </p:cNvCxnSpPr>
          <p:nvPr/>
        </p:nvCxnSpPr>
        <p:spPr>
          <a:xfrm flipV="1">
            <a:off x="7616709" y="623792"/>
            <a:ext cx="0" cy="604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2A0C549-38E8-47E5-8E07-2EAD2E46CC77}"/>
              </a:ext>
            </a:extLst>
          </p:cNvPr>
          <p:cNvCxnSpPr>
            <a:cxnSpLocks/>
          </p:cNvCxnSpPr>
          <p:nvPr/>
        </p:nvCxnSpPr>
        <p:spPr>
          <a:xfrm flipV="1">
            <a:off x="11848748" y="623792"/>
            <a:ext cx="0" cy="604800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FD0127AD-E4DE-40B6-885A-CB67BC478023}"/>
              </a:ext>
            </a:extLst>
          </p:cNvPr>
          <p:cNvSpPr txBox="1"/>
          <p:nvPr/>
        </p:nvSpPr>
        <p:spPr>
          <a:xfrm>
            <a:off x="7595004" y="5081774"/>
            <a:ext cx="4287739" cy="1620380"/>
          </a:xfrm>
          <a:prstGeom prst="rect">
            <a:avLst/>
          </a:prstGeom>
          <a:noFill/>
        </p:spPr>
        <p:txBody>
          <a:bodyPr wrap="square" rtlCol="0">
            <a:spAutoFit/>
          </a:bodyPr>
          <a:lstStyle/>
          <a:p>
            <a:pPr marL="266700" lvl="0" indent="-266700">
              <a:buFont typeface="+mj-lt"/>
              <a:buAutoNum type="arabicPeriod"/>
              <a:tabLst>
                <a:tab pos="182563" algn="l"/>
              </a:tabLst>
            </a:pPr>
            <a:r>
              <a:rPr lang="fr-CA" sz="1400" dirty="0"/>
              <a:t>Projets résidentiels ou d’infrastructure - Résidence, route, pont, </a:t>
            </a:r>
            <a:r>
              <a:rPr lang="fr-CA" sz="1400" dirty="0" err="1"/>
              <a:t>etc</a:t>
            </a:r>
            <a:r>
              <a:rPr lang="fr-CA" sz="1400" dirty="0"/>
              <a:t>- </a:t>
            </a:r>
            <a:endParaRPr lang="en-CA" sz="1400" dirty="0"/>
          </a:p>
          <a:p>
            <a:pPr marL="266700" indent="-266700">
              <a:buFont typeface="+mj-lt"/>
              <a:buAutoNum type="arabicPeriod"/>
              <a:tabLst>
                <a:tab pos="182563" algn="l"/>
              </a:tabLst>
            </a:pPr>
            <a:r>
              <a:rPr lang="fr-FR" sz="1400" dirty="0"/>
              <a:t>Projets ayant exigences légales ou </a:t>
            </a:r>
            <a:r>
              <a:rPr lang="fr-CA" sz="1400" dirty="0"/>
              <a:t>règlementaire – projet de certification ou d’agrément :  ISO, PCIDSS, d’un cours ou d’une formation- </a:t>
            </a:r>
            <a:endParaRPr lang="en-CA" sz="1400" dirty="0"/>
          </a:p>
          <a:p>
            <a:pPr marL="266700" indent="-266700">
              <a:lnSpc>
                <a:spcPct val="107000"/>
              </a:lnSpc>
              <a:buFont typeface="+mj-lt"/>
              <a:buAutoNum type="arabicPeriod"/>
              <a:tabLst>
                <a:tab pos="182563" algn="l"/>
              </a:tabLst>
            </a:pPr>
            <a:r>
              <a:rPr lang="fr-FR" sz="1400" dirty="0"/>
              <a:t>Projets ayant des exigences stables et définissables – montage d’une voiture, appareil électrique- </a:t>
            </a:r>
            <a:r>
              <a:rPr lang="fr-CA" sz="1400" dirty="0"/>
              <a:t> </a:t>
            </a:r>
          </a:p>
        </p:txBody>
      </p:sp>
      <p:sp>
        <p:nvSpPr>
          <p:cNvPr id="46" name="TextBox 45">
            <a:extLst>
              <a:ext uri="{FF2B5EF4-FFF2-40B4-BE49-F238E27FC236}">
                <a16:creationId xmlns:a16="http://schemas.microsoft.com/office/drawing/2014/main" id="{38B34F55-20CC-4F98-BFC4-72F2FFCCE365}"/>
              </a:ext>
            </a:extLst>
          </p:cNvPr>
          <p:cNvSpPr txBox="1"/>
          <p:nvPr/>
        </p:nvSpPr>
        <p:spPr>
          <a:xfrm>
            <a:off x="3456803" y="5118760"/>
            <a:ext cx="4125912" cy="1661993"/>
          </a:xfrm>
          <a:prstGeom prst="rect">
            <a:avLst/>
          </a:prstGeom>
          <a:noFill/>
        </p:spPr>
        <p:txBody>
          <a:bodyPr wrap="square" rtlCol="0">
            <a:spAutoFit/>
          </a:bodyPr>
          <a:lstStyle/>
          <a:p>
            <a:pPr marL="176213" indent="-176213">
              <a:buFont typeface="+mj-lt"/>
              <a:buAutoNum type="arabicPeriod"/>
            </a:pPr>
            <a:r>
              <a:rPr lang="fr-CA" sz="1400" dirty="0"/>
              <a:t>Développement informatique/artistique - jeux vidéo, séries télévisées, logiciel, site web, </a:t>
            </a:r>
          </a:p>
          <a:p>
            <a:pPr marL="176213" indent="-176213">
              <a:buFont typeface="+mj-lt"/>
              <a:buAutoNum type="arabicPeriod"/>
            </a:pPr>
            <a:r>
              <a:rPr lang="fr-CA" sz="1400" dirty="0"/>
              <a:t>Lancement d’un nouveau produit ou service - assurance, offre de voyage, offre de formation, Yaourt- </a:t>
            </a:r>
          </a:p>
          <a:p>
            <a:pPr marL="176213" indent="-176213">
              <a:buFont typeface="+mj-lt"/>
              <a:buAutoNum type="arabicPeriod"/>
            </a:pPr>
            <a:r>
              <a:rPr lang="fr-CA" sz="1400" dirty="0"/>
              <a:t>Une compagne de marketing et de communication – élections, vaccination, </a:t>
            </a:r>
            <a:r>
              <a:rPr lang="fr-CA" sz="1400" dirty="0" err="1"/>
              <a:t>etc</a:t>
            </a:r>
            <a:r>
              <a:rPr lang="fr-CA" sz="1400" dirty="0"/>
              <a:t>-  </a:t>
            </a:r>
          </a:p>
        </p:txBody>
      </p:sp>
    </p:spTree>
    <p:extLst>
      <p:ext uri="{BB962C8B-B14F-4D97-AF65-F5344CB8AC3E}">
        <p14:creationId xmlns:p14="http://schemas.microsoft.com/office/powerpoint/2010/main" val="1183890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13</a:t>
            </a:fld>
            <a:endParaRPr lang="fr-CA"/>
          </a:p>
        </p:txBody>
      </p:sp>
      <p:sp>
        <p:nvSpPr>
          <p:cNvPr id="51" name="Title 7">
            <a:extLst>
              <a:ext uri="{FF2B5EF4-FFF2-40B4-BE49-F238E27FC236}">
                <a16:creationId xmlns:a16="http://schemas.microsoft.com/office/drawing/2014/main" id="{472E8DBA-FCB9-4F5F-906B-06BB0D097A8D}"/>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Avantages et limites des approche Agiles.</a:t>
            </a:r>
            <a:endParaRPr lang="fr-CA" sz="3200" b="1" spc="150" dirty="0">
              <a:solidFill>
                <a:srgbClr val="002060"/>
              </a:solidFill>
              <a:latin typeface="Arial" panose="020B0604020202020204" pitchFamily="34" charset="0"/>
              <a:cs typeface="Arial" panose="020B0604020202020204" pitchFamily="34" charset="0"/>
            </a:endParaRPr>
          </a:p>
        </p:txBody>
      </p:sp>
      <p:sp>
        <p:nvSpPr>
          <p:cNvPr id="4" name="Flèche : pentagone 3">
            <a:extLst>
              <a:ext uri="{FF2B5EF4-FFF2-40B4-BE49-F238E27FC236}">
                <a16:creationId xmlns:a16="http://schemas.microsoft.com/office/drawing/2014/main" id="{B79EEF19-E270-B437-DEA9-658CEED3B5CC}"/>
              </a:ext>
            </a:extLst>
          </p:cNvPr>
          <p:cNvSpPr/>
          <p:nvPr/>
        </p:nvSpPr>
        <p:spPr>
          <a:xfrm>
            <a:off x="1006764" y="2198256"/>
            <a:ext cx="4839854" cy="4054762"/>
          </a:xfrm>
          <a:prstGeom prst="homePlate">
            <a:avLst>
              <a:gd name="adj" fmla="val 19622"/>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lèche : pentagone 4">
            <a:extLst>
              <a:ext uri="{FF2B5EF4-FFF2-40B4-BE49-F238E27FC236}">
                <a16:creationId xmlns:a16="http://schemas.microsoft.com/office/drawing/2014/main" id="{FCBC4F28-6FD2-D2B3-91A6-1E87C8C86BA6}"/>
              </a:ext>
            </a:extLst>
          </p:cNvPr>
          <p:cNvSpPr/>
          <p:nvPr/>
        </p:nvSpPr>
        <p:spPr>
          <a:xfrm>
            <a:off x="5756709" y="2198256"/>
            <a:ext cx="4839854" cy="4054762"/>
          </a:xfrm>
          <a:prstGeom prst="homePlate">
            <a:avLst>
              <a:gd name="adj" fmla="val 19622"/>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ZoneTexte 5">
            <a:extLst>
              <a:ext uri="{FF2B5EF4-FFF2-40B4-BE49-F238E27FC236}">
                <a16:creationId xmlns:a16="http://schemas.microsoft.com/office/drawing/2014/main" id="{D62033F5-71A6-7F4A-E579-9B250485DC42}"/>
              </a:ext>
            </a:extLst>
          </p:cNvPr>
          <p:cNvSpPr txBox="1"/>
          <p:nvPr/>
        </p:nvSpPr>
        <p:spPr>
          <a:xfrm>
            <a:off x="1006764" y="2198256"/>
            <a:ext cx="2807855" cy="461665"/>
          </a:xfrm>
          <a:prstGeom prst="rect">
            <a:avLst/>
          </a:prstGeom>
          <a:noFill/>
        </p:spPr>
        <p:txBody>
          <a:bodyPr wrap="square" rtlCol="0">
            <a:spAutoFit/>
          </a:bodyPr>
          <a:lstStyle/>
          <a:p>
            <a:r>
              <a:rPr lang="fr-CA" sz="2400" b="1" dirty="0"/>
              <a:t>Forces  </a:t>
            </a:r>
          </a:p>
        </p:txBody>
      </p:sp>
      <p:sp>
        <p:nvSpPr>
          <p:cNvPr id="7" name="ZoneTexte 6">
            <a:extLst>
              <a:ext uri="{FF2B5EF4-FFF2-40B4-BE49-F238E27FC236}">
                <a16:creationId xmlns:a16="http://schemas.microsoft.com/office/drawing/2014/main" id="{A4FA8DEA-3FE3-0B48-5A72-441C16A6CAA5}"/>
              </a:ext>
            </a:extLst>
          </p:cNvPr>
          <p:cNvSpPr txBox="1"/>
          <p:nvPr/>
        </p:nvSpPr>
        <p:spPr>
          <a:xfrm>
            <a:off x="6017491" y="2198256"/>
            <a:ext cx="2807855" cy="461665"/>
          </a:xfrm>
          <a:prstGeom prst="rect">
            <a:avLst/>
          </a:prstGeom>
          <a:noFill/>
        </p:spPr>
        <p:txBody>
          <a:bodyPr wrap="square" rtlCol="0">
            <a:spAutoFit/>
          </a:bodyPr>
          <a:lstStyle/>
          <a:p>
            <a:r>
              <a:rPr lang="fr-CA" sz="2400" b="1" dirty="0"/>
              <a:t>Limites </a:t>
            </a:r>
          </a:p>
        </p:txBody>
      </p:sp>
      <p:sp>
        <p:nvSpPr>
          <p:cNvPr id="8" name="ZoneTexte 7">
            <a:extLst>
              <a:ext uri="{FF2B5EF4-FFF2-40B4-BE49-F238E27FC236}">
                <a16:creationId xmlns:a16="http://schemas.microsoft.com/office/drawing/2014/main" id="{D7E86298-B2A4-0C72-1A26-0999FEFDCC7B}"/>
              </a:ext>
            </a:extLst>
          </p:cNvPr>
          <p:cNvSpPr txBox="1"/>
          <p:nvPr/>
        </p:nvSpPr>
        <p:spPr>
          <a:xfrm>
            <a:off x="1089891" y="2567708"/>
            <a:ext cx="4257964" cy="3785652"/>
          </a:xfrm>
          <a:prstGeom prst="rect">
            <a:avLst/>
          </a:prstGeom>
          <a:noFill/>
        </p:spPr>
        <p:txBody>
          <a:bodyPr wrap="square" rtlCol="0">
            <a:spAutoFit/>
          </a:bodyPr>
          <a:lstStyle/>
          <a:p>
            <a:pPr algn="l">
              <a:buFont typeface="+mj-lt"/>
              <a:buAutoNum type="arabicPeriod"/>
            </a:pPr>
            <a:r>
              <a:rPr lang="fr-FR" sz="1200" b="1" i="0" dirty="0">
                <a:effectLst/>
                <a:latin typeface="Söhne"/>
              </a:rPr>
              <a:t>Adaptabilité aux Changements :</a:t>
            </a:r>
            <a:endParaRPr lang="fr-FR" sz="1200" b="0" i="0" dirty="0">
              <a:effectLst/>
              <a:latin typeface="Söhne"/>
            </a:endParaRPr>
          </a:p>
          <a:p>
            <a:pPr marL="442913" lvl="1" indent="-174625" algn="l">
              <a:buFont typeface="Arial" panose="020B0604020202020204" pitchFamily="34" charset="0"/>
              <a:buChar char="•"/>
            </a:pPr>
            <a:r>
              <a:rPr lang="fr-FR" sz="1200" b="0" i="0" dirty="0">
                <a:effectLst/>
                <a:latin typeface="Söhne"/>
              </a:rPr>
              <a:t>une flexibilité accrue pour s'adapter aux changements de priorités et aux nouvelles exigences tout au long du projet.</a:t>
            </a:r>
          </a:p>
          <a:p>
            <a:pPr algn="l">
              <a:buFont typeface="+mj-lt"/>
              <a:buAutoNum type="arabicPeriod"/>
            </a:pPr>
            <a:r>
              <a:rPr lang="fr-FR" sz="1200" b="1" i="0" dirty="0">
                <a:effectLst/>
                <a:latin typeface="Söhne"/>
              </a:rPr>
              <a:t>Rétroaction Continue :</a:t>
            </a:r>
            <a:endParaRPr lang="fr-FR" sz="1200" b="0" i="0" dirty="0">
              <a:effectLst/>
              <a:latin typeface="Söhne"/>
            </a:endParaRPr>
          </a:p>
          <a:p>
            <a:pPr marL="442913" lvl="1" indent="-174625">
              <a:buFont typeface="Arial" panose="020B0604020202020204" pitchFamily="34" charset="0"/>
              <a:buChar char="•"/>
            </a:pPr>
            <a:r>
              <a:rPr lang="fr-FR" sz="1200" dirty="0">
                <a:latin typeface="Söhne"/>
              </a:rPr>
              <a:t>Favorisent une collaboration étroite avec les parties prenantes, et orienter le développement en fonction des besoins réels.</a:t>
            </a:r>
          </a:p>
          <a:p>
            <a:pPr algn="l">
              <a:buFont typeface="+mj-lt"/>
              <a:buAutoNum type="arabicPeriod"/>
            </a:pPr>
            <a:r>
              <a:rPr lang="fr-FR" sz="1200" b="1" i="0" dirty="0">
                <a:effectLst/>
                <a:latin typeface="Söhne"/>
              </a:rPr>
              <a:t>Livraisons Fréquentes :</a:t>
            </a:r>
            <a:endParaRPr lang="fr-FR" sz="1200" b="0" i="0" dirty="0">
              <a:effectLst/>
              <a:latin typeface="Söhne"/>
            </a:endParaRPr>
          </a:p>
          <a:p>
            <a:pPr marL="442913" lvl="1" indent="-174625">
              <a:buFont typeface="Arial" panose="020B0604020202020204" pitchFamily="34" charset="0"/>
              <a:buChar char="•"/>
            </a:pPr>
            <a:r>
              <a:rPr lang="fr-FR" sz="1200" dirty="0">
                <a:latin typeface="Söhne"/>
              </a:rPr>
              <a:t>Encouragent des cycles de développement courts avec des livraisons fréquentes, permettant aux utilisateurs de bénéficier rapidement de nouvelles fonctionnalités.</a:t>
            </a:r>
          </a:p>
          <a:p>
            <a:pPr algn="l">
              <a:buFont typeface="+mj-lt"/>
              <a:buAutoNum type="arabicPeriod"/>
            </a:pPr>
            <a:r>
              <a:rPr lang="fr-FR" sz="1200" b="1" i="0" dirty="0">
                <a:effectLst/>
                <a:latin typeface="Söhne"/>
              </a:rPr>
              <a:t>Engagement des Utilisateurs :</a:t>
            </a:r>
            <a:endParaRPr lang="fr-FR" sz="1200" b="0" i="0" dirty="0">
              <a:effectLst/>
              <a:latin typeface="Söhne"/>
            </a:endParaRPr>
          </a:p>
          <a:p>
            <a:pPr marL="442913" lvl="1" indent="-174625">
              <a:buFont typeface="Arial" panose="020B0604020202020204" pitchFamily="34" charset="0"/>
              <a:buChar char="•"/>
            </a:pPr>
            <a:r>
              <a:rPr lang="fr-FR" sz="1200" dirty="0">
                <a:latin typeface="Söhne"/>
              </a:rPr>
              <a:t>Les utilisateurs sont impliqués tout au long du processus, favorisant un meilleur alignement des solutions avec les attentes réelles.</a:t>
            </a:r>
          </a:p>
          <a:p>
            <a:pPr algn="l">
              <a:buFont typeface="+mj-lt"/>
              <a:buAutoNum type="arabicPeriod"/>
            </a:pPr>
            <a:r>
              <a:rPr lang="fr-FR" sz="1200" b="1" i="0" dirty="0">
                <a:effectLst/>
                <a:latin typeface="Söhne"/>
              </a:rPr>
              <a:t>Réduction des Risques :</a:t>
            </a:r>
            <a:endParaRPr lang="fr-FR" sz="1200" b="0" i="0" dirty="0">
              <a:effectLst/>
              <a:latin typeface="Söhne"/>
            </a:endParaRPr>
          </a:p>
          <a:p>
            <a:pPr marL="442913" lvl="1" indent="-174625">
              <a:buFont typeface="Arial" panose="020B0604020202020204" pitchFamily="34" charset="0"/>
              <a:buChar char="•"/>
            </a:pPr>
            <a:r>
              <a:rPr lang="fr-FR" sz="1200" dirty="0">
                <a:latin typeface="Söhne"/>
              </a:rPr>
              <a:t>Les risques sont identifiés et atténués de manière proactive grâce à des itérations courtes et à une approche incrémentale.</a:t>
            </a:r>
          </a:p>
          <a:p>
            <a:endParaRPr lang="en-CA" sz="1200" dirty="0"/>
          </a:p>
        </p:txBody>
      </p:sp>
      <p:sp>
        <p:nvSpPr>
          <p:cNvPr id="9" name="ZoneTexte 8">
            <a:extLst>
              <a:ext uri="{FF2B5EF4-FFF2-40B4-BE49-F238E27FC236}">
                <a16:creationId xmlns:a16="http://schemas.microsoft.com/office/drawing/2014/main" id="{638B487A-C156-4A71-82CA-738CAA3CDC32}"/>
              </a:ext>
            </a:extLst>
          </p:cNvPr>
          <p:cNvSpPr txBox="1"/>
          <p:nvPr/>
        </p:nvSpPr>
        <p:spPr>
          <a:xfrm>
            <a:off x="5929745" y="2983192"/>
            <a:ext cx="4022436" cy="2677656"/>
          </a:xfrm>
          <a:prstGeom prst="rect">
            <a:avLst/>
          </a:prstGeom>
          <a:noFill/>
        </p:spPr>
        <p:txBody>
          <a:bodyPr wrap="square" rtlCol="0">
            <a:spAutoFit/>
          </a:bodyPr>
          <a:lstStyle/>
          <a:p>
            <a:pPr algn="l">
              <a:buFont typeface="+mj-lt"/>
              <a:buAutoNum type="arabicPeriod"/>
            </a:pPr>
            <a:r>
              <a:rPr lang="fr-FR" sz="1200" b="1" i="0" dirty="0">
                <a:effectLst/>
                <a:latin typeface="Söhne"/>
              </a:rPr>
              <a:t>Gestion de la Complexité à Grande Échelle :</a:t>
            </a:r>
            <a:endParaRPr lang="fr-FR" sz="1200" b="0" i="0" dirty="0">
              <a:effectLst/>
              <a:latin typeface="Söhne"/>
            </a:endParaRPr>
          </a:p>
          <a:p>
            <a:pPr marL="442913" lvl="1" indent="-174625">
              <a:buFont typeface="Arial" panose="020B0604020202020204" pitchFamily="34" charset="0"/>
              <a:buChar char="•"/>
            </a:pPr>
            <a:r>
              <a:rPr lang="fr-FR" sz="1200" dirty="0">
                <a:latin typeface="Söhne"/>
              </a:rPr>
              <a:t>Les approches agiles peuvent rencontrer des difficultés à gérer la complexité des projets à grande échelle avec de multiples équipes travaillant de manière distribuée.</a:t>
            </a:r>
          </a:p>
          <a:p>
            <a:pPr algn="l">
              <a:buFont typeface="+mj-lt"/>
              <a:buAutoNum type="arabicPeriod"/>
            </a:pPr>
            <a:r>
              <a:rPr lang="fr-FR" sz="1200" b="1" i="0" dirty="0">
                <a:effectLst/>
                <a:latin typeface="Söhne"/>
              </a:rPr>
              <a:t>Documentation Limitée :</a:t>
            </a:r>
            <a:endParaRPr lang="fr-FR" sz="1200" b="0" i="0" dirty="0">
              <a:effectLst/>
              <a:latin typeface="Söhne"/>
            </a:endParaRPr>
          </a:p>
          <a:p>
            <a:pPr marL="442913" lvl="1" indent="-174625">
              <a:buFont typeface="Arial" panose="020B0604020202020204" pitchFamily="34" charset="0"/>
              <a:buChar char="•"/>
            </a:pPr>
            <a:r>
              <a:rPr lang="fr-FR" sz="1200" dirty="0">
                <a:latin typeface="Söhne"/>
              </a:rPr>
              <a:t>Une focalisation excessive sur le code peut parfois entraîner une documentation limitée, ce qui peut poser des problèmes en termes de traçabilité et de transfert de connaissances.</a:t>
            </a:r>
          </a:p>
          <a:p>
            <a:pPr algn="l">
              <a:buFont typeface="+mj-lt"/>
              <a:buAutoNum type="arabicPeriod"/>
            </a:pPr>
            <a:r>
              <a:rPr lang="fr-FR" sz="1200" b="1" i="0" dirty="0">
                <a:effectLst/>
                <a:latin typeface="Söhne"/>
              </a:rPr>
              <a:t>Coordination entre les Équipes :</a:t>
            </a:r>
            <a:endParaRPr lang="fr-FR" sz="1200" b="0" i="0" dirty="0">
              <a:effectLst/>
              <a:latin typeface="Söhne"/>
            </a:endParaRPr>
          </a:p>
          <a:p>
            <a:pPr marL="442913" lvl="1" indent="-174625">
              <a:buFont typeface="Arial" panose="020B0604020202020204" pitchFamily="34" charset="0"/>
              <a:buChar char="•"/>
            </a:pPr>
            <a:r>
              <a:rPr lang="fr-FR" sz="1200" dirty="0">
                <a:latin typeface="Söhne"/>
              </a:rPr>
              <a:t>La coordination entre les équipes peut être un défi, en particulier lorsque plusieurs équipes travaillent sur des composants interdépendants.</a:t>
            </a:r>
          </a:p>
          <a:p>
            <a:endParaRPr lang="en-CA" sz="1200" dirty="0"/>
          </a:p>
        </p:txBody>
      </p:sp>
    </p:spTree>
    <p:extLst>
      <p:ext uri="{BB962C8B-B14F-4D97-AF65-F5344CB8AC3E}">
        <p14:creationId xmlns:p14="http://schemas.microsoft.com/office/powerpoint/2010/main" val="2594761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14</a:t>
            </a:fld>
            <a:endParaRPr lang="fr-CA"/>
          </a:p>
        </p:txBody>
      </p:sp>
      <p:sp>
        <p:nvSpPr>
          <p:cNvPr id="51" name="Title 7">
            <a:extLst>
              <a:ext uri="{FF2B5EF4-FFF2-40B4-BE49-F238E27FC236}">
                <a16:creationId xmlns:a16="http://schemas.microsoft.com/office/drawing/2014/main" id="{472E8DBA-FCB9-4F5F-906B-06BB0D097A8D}"/>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Limites des approche Agiles.</a:t>
            </a:r>
            <a:endParaRPr lang="fr-CA" sz="3200" b="1" spc="150" dirty="0">
              <a:solidFill>
                <a:srgbClr val="002060"/>
              </a:solidFill>
              <a:latin typeface="Arial" panose="020B0604020202020204" pitchFamily="34" charset="0"/>
              <a:cs typeface="Arial" panose="020B0604020202020204" pitchFamily="34" charset="0"/>
            </a:endParaRPr>
          </a:p>
        </p:txBody>
      </p:sp>
      <p:pic>
        <p:nvPicPr>
          <p:cNvPr id="10" name="Image 9">
            <a:extLst>
              <a:ext uri="{FF2B5EF4-FFF2-40B4-BE49-F238E27FC236}">
                <a16:creationId xmlns:a16="http://schemas.microsoft.com/office/drawing/2014/main" id="{7578D95B-E16B-A66A-D185-27B671AC46D3}"/>
              </a:ext>
            </a:extLst>
          </p:cNvPr>
          <p:cNvPicPr>
            <a:picLocks noChangeAspect="1"/>
          </p:cNvPicPr>
          <p:nvPr/>
        </p:nvPicPr>
        <p:blipFill>
          <a:blip r:embed="rId3"/>
          <a:stretch>
            <a:fillRect/>
          </a:stretch>
        </p:blipFill>
        <p:spPr>
          <a:xfrm>
            <a:off x="3618834" y="2604655"/>
            <a:ext cx="3467278" cy="3005625"/>
          </a:xfrm>
          <a:prstGeom prst="rect">
            <a:avLst/>
          </a:prstGeom>
        </p:spPr>
      </p:pic>
      <p:sp>
        <p:nvSpPr>
          <p:cNvPr id="11" name="ZoneTexte 10">
            <a:extLst>
              <a:ext uri="{FF2B5EF4-FFF2-40B4-BE49-F238E27FC236}">
                <a16:creationId xmlns:a16="http://schemas.microsoft.com/office/drawing/2014/main" id="{2D12767E-D7DE-3B07-6FE4-30FCEEF5B8CD}"/>
              </a:ext>
            </a:extLst>
          </p:cNvPr>
          <p:cNvSpPr txBox="1"/>
          <p:nvPr/>
        </p:nvSpPr>
        <p:spPr>
          <a:xfrm>
            <a:off x="2540001" y="2929641"/>
            <a:ext cx="1911927" cy="369332"/>
          </a:xfrm>
          <a:prstGeom prst="rect">
            <a:avLst/>
          </a:prstGeom>
          <a:noFill/>
        </p:spPr>
        <p:txBody>
          <a:bodyPr wrap="square" rtlCol="0">
            <a:spAutoFit/>
          </a:bodyPr>
          <a:lstStyle/>
          <a:p>
            <a:r>
              <a:rPr lang="fr-CA" dirty="0">
                <a:solidFill>
                  <a:schemeClr val="accent1"/>
                </a:solidFill>
                <a:latin typeface="Algerian" panose="04020705040A02060702" pitchFamily="82" charset="0"/>
              </a:rPr>
              <a:t>Développeurs</a:t>
            </a:r>
          </a:p>
        </p:txBody>
      </p:sp>
      <p:sp>
        <p:nvSpPr>
          <p:cNvPr id="12" name="ZoneTexte 11">
            <a:extLst>
              <a:ext uri="{FF2B5EF4-FFF2-40B4-BE49-F238E27FC236}">
                <a16:creationId xmlns:a16="http://schemas.microsoft.com/office/drawing/2014/main" id="{CD32C780-E93A-A0BE-ACC5-F66B2A7AF342}"/>
              </a:ext>
            </a:extLst>
          </p:cNvPr>
          <p:cNvSpPr txBox="1"/>
          <p:nvPr/>
        </p:nvSpPr>
        <p:spPr>
          <a:xfrm>
            <a:off x="6096000" y="2884939"/>
            <a:ext cx="2068945" cy="369332"/>
          </a:xfrm>
          <a:prstGeom prst="rect">
            <a:avLst/>
          </a:prstGeom>
          <a:noFill/>
        </p:spPr>
        <p:txBody>
          <a:bodyPr wrap="square" rtlCol="0">
            <a:spAutoFit/>
          </a:bodyPr>
          <a:lstStyle>
            <a:defPPr>
              <a:defRPr lang="en-US"/>
            </a:defPPr>
            <a:lvl1pPr>
              <a:defRPr>
                <a:solidFill>
                  <a:schemeClr val="accent1"/>
                </a:solidFill>
                <a:latin typeface="Algerian" panose="04020705040A02060702" pitchFamily="82" charset="0"/>
              </a:defRPr>
            </a:lvl1pPr>
          </a:lstStyle>
          <a:p>
            <a:r>
              <a:rPr lang="fr-CA" dirty="0"/>
              <a:t>Opérationnels   </a:t>
            </a:r>
          </a:p>
        </p:txBody>
      </p:sp>
      <p:sp>
        <p:nvSpPr>
          <p:cNvPr id="14" name="Bulle narrative : ronde 13">
            <a:extLst>
              <a:ext uri="{FF2B5EF4-FFF2-40B4-BE49-F238E27FC236}">
                <a16:creationId xmlns:a16="http://schemas.microsoft.com/office/drawing/2014/main" id="{44F06734-1C7E-3378-9D8A-673845C85FF9}"/>
              </a:ext>
            </a:extLst>
          </p:cNvPr>
          <p:cNvSpPr/>
          <p:nvPr/>
        </p:nvSpPr>
        <p:spPr>
          <a:xfrm rot="21109607">
            <a:off x="1453441" y="3773482"/>
            <a:ext cx="2710609" cy="768271"/>
          </a:xfrm>
          <a:prstGeom prst="wedgeEllipseCallout">
            <a:avLst>
              <a:gd name="adj1" fmla="val 55096"/>
              <a:gd name="adj2" fmla="val 8202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Je </a:t>
            </a:r>
            <a:r>
              <a:rPr lang="fr-CA" dirty="0"/>
              <a:t>veux</a:t>
            </a:r>
            <a:r>
              <a:rPr lang="en-CA" dirty="0"/>
              <a:t> appliquer le </a:t>
            </a:r>
            <a:r>
              <a:rPr lang="fr-CA" dirty="0"/>
              <a:t>changement</a:t>
            </a:r>
            <a:r>
              <a:rPr lang="en-CA" dirty="0"/>
              <a:t> </a:t>
            </a:r>
          </a:p>
        </p:txBody>
      </p:sp>
      <p:sp>
        <p:nvSpPr>
          <p:cNvPr id="15" name="Bulle narrative : ronde 14">
            <a:extLst>
              <a:ext uri="{FF2B5EF4-FFF2-40B4-BE49-F238E27FC236}">
                <a16:creationId xmlns:a16="http://schemas.microsoft.com/office/drawing/2014/main" id="{1948ABA1-84B2-F425-6037-E53A1D70776C}"/>
              </a:ext>
            </a:extLst>
          </p:cNvPr>
          <p:cNvSpPr/>
          <p:nvPr/>
        </p:nvSpPr>
        <p:spPr>
          <a:xfrm rot="21109607">
            <a:off x="7126957" y="3443048"/>
            <a:ext cx="2710609" cy="768271"/>
          </a:xfrm>
          <a:prstGeom prst="wedgeEllipseCallout">
            <a:avLst>
              <a:gd name="adj1" fmla="val -78041"/>
              <a:gd name="adj2" fmla="val 376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Je </a:t>
            </a:r>
            <a:r>
              <a:rPr lang="fr-CA" dirty="0"/>
              <a:t>veux</a:t>
            </a:r>
            <a:r>
              <a:rPr lang="en-CA" dirty="0"/>
              <a:t> </a:t>
            </a:r>
            <a:r>
              <a:rPr lang="fr-CA" dirty="0"/>
              <a:t>maintenir</a:t>
            </a:r>
            <a:r>
              <a:rPr lang="en-CA" dirty="0"/>
              <a:t> le </a:t>
            </a:r>
            <a:r>
              <a:rPr lang="fr-CA" dirty="0"/>
              <a:t>système</a:t>
            </a:r>
            <a:r>
              <a:rPr lang="en-CA" dirty="0"/>
              <a:t> stable </a:t>
            </a:r>
          </a:p>
        </p:txBody>
      </p:sp>
    </p:spTree>
    <p:extLst>
      <p:ext uri="{BB962C8B-B14F-4D97-AF65-F5344CB8AC3E}">
        <p14:creationId xmlns:p14="http://schemas.microsoft.com/office/powerpoint/2010/main" val="2394987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15</a:t>
            </a:fld>
            <a:endParaRPr lang="fr-CA"/>
          </a:p>
        </p:txBody>
      </p:sp>
      <p:sp>
        <p:nvSpPr>
          <p:cNvPr id="51" name="Title 7">
            <a:extLst>
              <a:ext uri="{FF2B5EF4-FFF2-40B4-BE49-F238E27FC236}">
                <a16:creationId xmlns:a16="http://schemas.microsoft.com/office/drawing/2014/main" id="{472E8DBA-FCB9-4F5F-906B-06BB0D097A8D}"/>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Limites des approche Agiles.</a:t>
            </a:r>
            <a:endParaRPr lang="fr-CA" sz="3200" b="1" spc="150" dirty="0">
              <a:solidFill>
                <a:srgbClr val="002060"/>
              </a:solidFill>
              <a:latin typeface="Arial" panose="020B0604020202020204" pitchFamily="34" charset="0"/>
              <a:cs typeface="Arial" panose="020B0604020202020204" pitchFamily="34" charset="0"/>
            </a:endParaRPr>
          </a:p>
        </p:txBody>
      </p:sp>
      <p:pic>
        <p:nvPicPr>
          <p:cNvPr id="10" name="Image 9">
            <a:extLst>
              <a:ext uri="{FF2B5EF4-FFF2-40B4-BE49-F238E27FC236}">
                <a16:creationId xmlns:a16="http://schemas.microsoft.com/office/drawing/2014/main" id="{7578D95B-E16B-A66A-D185-27B671AC46D3}"/>
              </a:ext>
            </a:extLst>
          </p:cNvPr>
          <p:cNvPicPr>
            <a:picLocks noChangeAspect="1"/>
          </p:cNvPicPr>
          <p:nvPr/>
        </p:nvPicPr>
        <p:blipFill>
          <a:blip r:embed="rId3"/>
          <a:stretch>
            <a:fillRect/>
          </a:stretch>
        </p:blipFill>
        <p:spPr>
          <a:xfrm>
            <a:off x="3618834" y="2604655"/>
            <a:ext cx="3467278" cy="3005625"/>
          </a:xfrm>
          <a:prstGeom prst="rect">
            <a:avLst/>
          </a:prstGeom>
        </p:spPr>
      </p:pic>
      <p:sp>
        <p:nvSpPr>
          <p:cNvPr id="11" name="ZoneTexte 10">
            <a:extLst>
              <a:ext uri="{FF2B5EF4-FFF2-40B4-BE49-F238E27FC236}">
                <a16:creationId xmlns:a16="http://schemas.microsoft.com/office/drawing/2014/main" id="{2D12767E-D7DE-3B07-6FE4-30FCEEF5B8CD}"/>
              </a:ext>
            </a:extLst>
          </p:cNvPr>
          <p:cNvSpPr txBox="1"/>
          <p:nvPr/>
        </p:nvSpPr>
        <p:spPr>
          <a:xfrm>
            <a:off x="2540001" y="2929641"/>
            <a:ext cx="1911927" cy="369332"/>
          </a:xfrm>
          <a:prstGeom prst="rect">
            <a:avLst/>
          </a:prstGeom>
          <a:noFill/>
        </p:spPr>
        <p:txBody>
          <a:bodyPr wrap="square" rtlCol="0">
            <a:spAutoFit/>
          </a:bodyPr>
          <a:lstStyle/>
          <a:p>
            <a:r>
              <a:rPr lang="fr-CA" dirty="0">
                <a:solidFill>
                  <a:schemeClr val="accent1"/>
                </a:solidFill>
                <a:latin typeface="Algerian" panose="04020705040A02060702" pitchFamily="82" charset="0"/>
              </a:rPr>
              <a:t>Développeurs</a:t>
            </a:r>
          </a:p>
        </p:txBody>
      </p:sp>
      <p:sp>
        <p:nvSpPr>
          <p:cNvPr id="12" name="ZoneTexte 11">
            <a:extLst>
              <a:ext uri="{FF2B5EF4-FFF2-40B4-BE49-F238E27FC236}">
                <a16:creationId xmlns:a16="http://schemas.microsoft.com/office/drawing/2014/main" id="{CD32C780-E93A-A0BE-ACC5-F66B2A7AF342}"/>
              </a:ext>
            </a:extLst>
          </p:cNvPr>
          <p:cNvSpPr txBox="1"/>
          <p:nvPr/>
        </p:nvSpPr>
        <p:spPr>
          <a:xfrm>
            <a:off x="6096000" y="2884939"/>
            <a:ext cx="2068945" cy="369332"/>
          </a:xfrm>
          <a:prstGeom prst="rect">
            <a:avLst/>
          </a:prstGeom>
          <a:noFill/>
        </p:spPr>
        <p:txBody>
          <a:bodyPr wrap="square" rtlCol="0">
            <a:spAutoFit/>
          </a:bodyPr>
          <a:lstStyle>
            <a:defPPr>
              <a:defRPr lang="en-US"/>
            </a:defPPr>
            <a:lvl1pPr>
              <a:defRPr>
                <a:solidFill>
                  <a:schemeClr val="accent1"/>
                </a:solidFill>
                <a:latin typeface="Algerian" panose="04020705040A02060702" pitchFamily="82" charset="0"/>
              </a:defRPr>
            </a:lvl1pPr>
          </a:lstStyle>
          <a:p>
            <a:r>
              <a:rPr lang="fr-CA" dirty="0"/>
              <a:t>Opérationnels   </a:t>
            </a:r>
          </a:p>
        </p:txBody>
      </p:sp>
      <p:sp>
        <p:nvSpPr>
          <p:cNvPr id="14" name="Bulle narrative : ronde 13">
            <a:extLst>
              <a:ext uri="{FF2B5EF4-FFF2-40B4-BE49-F238E27FC236}">
                <a16:creationId xmlns:a16="http://schemas.microsoft.com/office/drawing/2014/main" id="{44F06734-1C7E-3378-9D8A-673845C85FF9}"/>
              </a:ext>
            </a:extLst>
          </p:cNvPr>
          <p:cNvSpPr/>
          <p:nvPr/>
        </p:nvSpPr>
        <p:spPr>
          <a:xfrm rot="21109607">
            <a:off x="824775" y="3217636"/>
            <a:ext cx="3292964" cy="1461394"/>
          </a:xfrm>
          <a:prstGeom prst="wedgeEllipseCallout">
            <a:avLst>
              <a:gd name="adj1" fmla="val 58590"/>
              <a:gd name="adj2" fmla="val 7166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5" name="Bulle narrative : ronde 14">
            <a:extLst>
              <a:ext uri="{FF2B5EF4-FFF2-40B4-BE49-F238E27FC236}">
                <a16:creationId xmlns:a16="http://schemas.microsoft.com/office/drawing/2014/main" id="{1948ABA1-84B2-F425-6037-E53A1D70776C}"/>
              </a:ext>
            </a:extLst>
          </p:cNvPr>
          <p:cNvSpPr/>
          <p:nvPr/>
        </p:nvSpPr>
        <p:spPr>
          <a:xfrm rot="21109607">
            <a:off x="7161405" y="3204701"/>
            <a:ext cx="4257044" cy="1614176"/>
          </a:xfrm>
          <a:prstGeom prst="wedgeEllipseCallout">
            <a:avLst>
              <a:gd name="adj1" fmla="val -78041"/>
              <a:gd name="adj2" fmla="val 3763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ZoneTexte 1">
            <a:extLst>
              <a:ext uri="{FF2B5EF4-FFF2-40B4-BE49-F238E27FC236}">
                <a16:creationId xmlns:a16="http://schemas.microsoft.com/office/drawing/2014/main" id="{BF469730-24A5-BB68-6C3F-94A7004A77B3}"/>
              </a:ext>
            </a:extLst>
          </p:cNvPr>
          <p:cNvSpPr txBox="1"/>
          <p:nvPr/>
        </p:nvSpPr>
        <p:spPr>
          <a:xfrm>
            <a:off x="766763" y="3514207"/>
            <a:ext cx="3203081" cy="1277273"/>
          </a:xfrm>
          <a:prstGeom prst="rect">
            <a:avLst/>
          </a:prstGeom>
          <a:noFill/>
        </p:spPr>
        <p:txBody>
          <a:bodyPr wrap="square" rtlCol="0">
            <a:spAutoFit/>
          </a:bodyPr>
          <a:lstStyle/>
          <a:p>
            <a:pPr marL="742950" lvl="1" indent="-285750" algn="l">
              <a:buFont typeface="Arial" panose="020B0604020202020204" pitchFamily="34" charset="0"/>
              <a:buChar char="•"/>
            </a:pPr>
            <a:r>
              <a:rPr lang="fr-FR" sz="1100" b="0" i="0" dirty="0">
                <a:solidFill>
                  <a:schemeClr val="bg1"/>
                </a:solidFill>
                <a:effectLst/>
                <a:latin typeface="PT Sans" panose="020B0503020203020204" pitchFamily="34" charset="0"/>
              </a:rPr>
              <a:t>Innover et voir ces innovations en production.</a:t>
            </a:r>
          </a:p>
          <a:p>
            <a:pPr marL="742950" lvl="1" indent="-285750" algn="l">
              <a:buFont typeface="Arial" panose="020B0604020202020204" pitchFamily="34" charset="0"/>
              <a:buChar char="•"/>
            </a:pPr>
            <a:r>
              <a:rPr lang="fr-FR" sz="1100" b="0" i="0" dirty="0">
                <a:solidFill>
                  <a:schemeClr val="bg1"/>
                </a:solidFill>
                <a:effectLst/>
                <a:latin typeface="PT Sans" panose="020B0503020203020204" pitchFamily="34" charset="0"/>
              </a:rPr>
              <a:t>NE PAS S’occuper du déploiement , de l’OS et tout le tralala …</a:t>
            </a:r>
          </a:p>
          <a:p>
            <a:pPr marL="742950" lvl="1" indent="-285750" algn="l">
              <a:buFont typeface="Arial" panose="020B0604020202020204" pitchFamily="34" charset="0"/>
              <a:buChar char="•"/>
            </a:pPr>
            <a:r>
              <a:rPr lang="fr-FR" sz="1100" b="0" i="0" dirty="0">
                <a:solidFill>
                  <a:schemeClr val="bg1"/>
                </a:solidFill>
                <a:effectLst/>
                <a:latin typeface="PT Sans" panose="020B0503020203020204" pitchFamily="34" charset="0"/>
              </a:rPr>
              <a:t>Ne PAS être bloqué dans les choix des technologies.</a:t>
            </a:r>
          </a:p>
          <a:p>
            <a:endParaRPr lang="en-CA" sz="1100" dirty="0">
              <a:solidFill>
                <a:schemeClr val="bg1"/>
              </a:solidFill>
            </a:endParaRPr>
          </a:p>
        </p:txBody>
      </p:sp>
      <p:sp>
        <p:nvSpPr>
          <p:cNvPr id="4" name="ZoneTexte 3">
            <a:extLst>
              <a:ext uri="{FF2B5EF4-FFF2-40B4-BE49-F238E27FC236}">
                <a16:creationId xmlns:a16="http://schemas.microsoft.com/office/drawing/2014/main" id="{DCC8B034-7BAA-1C8D-DA72-49A9C44F9C01}"/>
              </a:ext>
            </a:extLst>
          </p:cNvPr>
          <p:cNvSpPr txBox="1"/>
          <p:nvPr/>
        </p:nvSpPr>
        <p:spPr>
          <a:xfrm>
            <a:off x="7419294" y="3429000"/>
            <a:ext cx="3350306" cy="1446550"/>
          </a:xfrm>
          <a:prstGeom prst="rect">
            <a:avLst/>
          </a:prstGeom>
          <a:noFill/>
        </p:spPr>
        <p:txBody>
          <a:bodyPr wrap="square" rtlCol="0">
            <a:spAutoFit/>
          </a:bodyPr>
          <a:lstStyle/>
          <a:p>
            <a:pPr marL="742950" lvl="1" indent="-285750">
              <a:buFont typeface="Arial" panose="020B0604020202020204" pitchFamily="34" charset="0"/>
              <a:buChar char="•"/>
            </a:pPr>
            <a:r>
              <a:rPr lang="fr-FR" sz="1100" b="0" i="0" dirty="0">
                <a:solidFill>
                  <a:schemeClr val="bg1"/>
                </a:solidFill>
                <a:effectLst/>
                <a:latin typeface="PT Sans" panose="020B0503020203020204" pitchFamily="34" charset="0"/>
              </a:rPr>
              <a:t>Avoir une stabilité de l’application en </a:t>
            </a:r>
            <a:r>
              <a:rPr lang="fr-FR" sz="1100" dirty="0">
                <a:solidFill>
                  <a:schemeClr val="bg1"/>
                </a:solidFill>
                <a:latin typeface="PT Sans" panose="020B0503020203020204" pitchFamily="34" charset="0"/>
              </a:rPr>
              <a:t>production.</a:t>
            </a:r>
          </a:p>
          <a:p>
            <a:pPr marL="742950" lvl="1" indent="-285750">
              <a:buFont typeface="Arial" panose="020B0604020202020204" pitchFamily="34" charset="0"/>
              <a:buChar char="•"/>
            </a:pPr>
            <a:r>
              <a:rPr lang="fr-FR" sz="1100" dirty="0">
                <a:solidFill>
                  <a:schemeClr val="bg1"/>
                </a:solidFill>
                <a:latin typeface="PT Sans" panose="020B0503020203020204" pitchFamily="34" charset="0"/>
              </a:rPr>
              <a:t>Ne pas avoir des technologies ingérables ou difficilement contrôlables.</a:t>
            </a:r>
          </a:p>
          <a:p>
            <a:pPr marL="742950" lvl="1" indent="-285750">
              <a:buFont typeface="Arial" panose="020B0604020202020204" pitchFamily="34" charset="0"/>
              <a:buChar char="•"/>
            </a:pPr>
            <a:r>
              <a:rPr lang="fr-FR" sz="1100" dirty="0">
                <a:solidFill>
                  <a:schemeClr val="bg1"/>
                </a:solidFill>
                <a:latin typeface="PT Sans" panose="020B0503020203020204" pitchFamily="34" charset="0"/>
              </a:rPr>
              <a:t>Une simplification des déploiements , surtout s’il y a régulièrement des déploiements.</a:t>
            </a:r>
          </a:p>
          <a:p>
            <a:endParaRPr lang="en-CA" sz="1100" dirty="0">
              <a:solidFill>
                <a:schemeClr val="bg1"/>
              </a:solidFill>
            </a:endParaRPr>
          </a:p>
        </p:txBody>
      </p:sp>
    </p:spTree>
    <p:extLst>
      <p:ext uri="{BB962C8B-B14F-4D97-AF65-F5344CB8AC3E}">
        <p14:creationId xmlns:p14="http://schemas.microsoft.com/office/powerpoint/2010/main" val="3755923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16</a:t>
            </a:fld>
            <a:endParaRPr lang="fr-CA"/>
          </a:p>
        </p:txBody>
      </p:sp>
      <p:sp>
        <p:nvSpPr>
          <p:cNvPr id="51" name="Title 7">
            <a:extLst>
              <a:ext uri="{FF2B5EF4-FFF2-40B4-BE49-F238E27FC236}">
                <a16:creationId xmlns:a16="http://schemas.microsoft.com/office/drawing/2014/main" id="{472E8DBA-FCB9-4F5F-906B-06BB0D097A8D}"/>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DevOps </a:t>
            </a:r>
            <a:endParaRPr lang="fr-CA" sz="3200" b="1" spc="150" dirty="0">
              <a:solidFill>
                <a:srgbClr val="002060"/>
              </a:solidFill>
              <a:latin typeface="Arial" panose="020B0604020202020204" pitchFamily="34" charset="0"/>
              <a:cs typeface="Arial" panose="020B0604020202020204" pitchFamily="34" charset="0"/>
            </a:endParaRPr>
          </a:p>
        </p:txBody>
      </p:sp>
      <p:pic>
        <p:nvPicPr>
          <p:cNvPr id="19" name="Image 18">
            <a:extLst>
              <a:ext uri="{FF2B5EF4-FFF2-40B4-BE49-F238E27FC236}">
                <a16:creationId xmlns:a16="http://schemas.microsoft.com/office/drawing/2014/main" id="{F7458AAF-A83C-51AA-70D9-28FB7DA2C0E6}"/>
              </a:ext>
            </a:extLst>
          </p:cNvPr>
          <p:cNvPicPr>
            <a:picLocks noChangeAspect="1"/>
          </p:cNvPicPr>
          <p:nvPr/>
        </p:nvPicPr>
        <p:blipFill>
          <a:blip r:embed="rId2"/>
          <a:stretch>
            <a:fillRect/>
          </a:stretch>
        </p:blipFill>
        <p:spPr>
          <a:xfrm>
            <a:off x="6137564" y="3045691"/>
            <a:ext cx="3827810" cy="1857117"/>
          </a:xfrm>
          <a:prstGeom prst="rect">
            <a:avLst/>
          </a:prstGeom>
        </p:spPr>
      </p:pic>
      <p:pic>
        <p:nvPicPr>
          <p:cNvPr id="1030" name="Picture 6">
            <a:extLst>
              <a:ext uri="{FF2B5EF4-FFF2-40B4-BE49-F238E27FC236}">
                <a16:creationId xmlns:a16="http://schemas.microsoft.com/office/drawing/2014/main" id="{5BEA65DF-6D44-1524-9B62-74BE3E4D2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403" y="3045691"/>
            <a:ext cx="3504161" cy="198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95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17</a:t>
            </a:fld>
            <a:endParaRPr lang="fr-CA"/>
          </a:p>
        </p:txBody>
      </p:sp>
      <p:sp>
        <p:nvSpPr>
          <p:cNvPr id="51" name="Title 7">
            <a:extLst>
              <a:ext uri="{FF2B5EF4-FFF2-40B4-BE49-F238E27FC236}">
                <a16:creationId xmlns:a16="http://schemas.microsoft.com/office/drawing/2014/main" id="{472E8DBA-FCB9-4F5F-906B-06BB0D097A8D}"/>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DevOps </a:t>
            </a:r>
            <a:endParaRPr lang="fr-CA" sz="3200" b="1" spc="150" dirty="0">
              <a:solidFill>
                <a:srgbClr val="002060"/>
              </a:solidFill>
              <a:latin typeface="Arial" panose="020B0604020202020204" pitchFamily="34" charset="0"/>
              <a:cs typeface="Arial" panose="020B0604020202020204" pitchFamily="34" charset="0"/>
            </a:endParaRPr>
          </a:p>
        </p:txBody>
      </p:sp>
      <p:sp>
        <p:nvSpPr>
          <p:cNvPr id="2" name="Arrow: Pentagon 4">
            <a:extLst>
              <a:ext uri="{FF2B5EF4-FFF2-40B4-BE49-F238E27FC236}">
                <a16:creationId xmlns:a16="http://schemas.microsoft.com/office/drawing/2014/main" id="{D4DA0720-7408-2D80-C914-A73C6BF7C347}"/>
              </a:ext>
            </a:extLst>
          </p:cNvPr>
          <p:cNvSpPr/>
          <p:nvPr/>
        </p:nvSpPr>
        <p:spPr>
          <a:xfrm>
            <a:off x="1106907" y="2009029"/>
            <a:ext cx="2926080" cy="1325563"/>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Micro-services </a:t>
            </a:r>
          </a:p>
        </p:txBody>
      </p:sp>
      <p:sp>
        <p:nvSpPr>
          <p:cNvPr id="4" name="TextBox 6">
            <a:extLst>
              <a:ext uri="{FF2B5EF4-FFF2-40B4-BE49-F238E27FC236}">
                <a16:creationId xmlns:a16="http://schemas.microsoft.com/office/drawing/2014/main" id="{EF859404-7A02-4B67-42E7-51C7B42D0625}"/>
              </a:ext>
            </a:extLst>
          </p:cNvPr>
          <p:cNvSpPr txBox="1"/>
          <p:nvPr/>
        </p:nvSpPr>
        <p:spPr>
          <a:xfrm>
            <a:off x="4300524" y="2024063"/>
            <a:ext cx="6807962" cy="1310529"/>
          </a:xfrm>
          <a:prstGeom prst="rect">
            <a:avLst/>
          </a:prstGeom>
          <a:noFill/>
          <a:ln>
            <a:solidFill>
              <a:schemeClr val="accent1"/>
            </a:solidFill>
          </a:ln>
        </p:spPr>
        <p:txBody>
          <a:bodyPr wrap="square" rtlCol="0">
            <a:noAutofit/>
          </a:bodyPr>
          <a:lstStyle/>
          <a:p>
            <a:pPr algn="l"/>
            <a:r>
              <a:rPr lang="fr-FR" b="0" i="0" dirty="0">
                <a:solidFill>
                  <a:srgbClr val="374151"/>
                </a:solidFill>
                <a:effectLst/>
                <a:latin typeface="Söhne"/>
              </a:rPr>
              <a:t>Diviser une application monolithique en composants autonomes. Chaque </a:t>
            </a:r>
            <a:r>
              <a:rPr lang="fr-FR" b="0" i="0" dirty="0" err="1">
                <a:solidFill>
                  <a:srgbClr val="374151"/>
                </a:solidFill>
                <a:effectLst/>
                <a:latin typeface="Söhne"/>
              </a:rPr>
              <a:t>microservice</a:t>
            </a:r>
            <a:r>
              <a:rPr lang="fr-FR" b="0" i="0" dirty="0">
                <a:solidFill>
                  <a:srgbClr val="374151"/>
                </a:solidFill>
                <a:effectLst/>
                <a:latin typeface="Söhne"/>
              </a:rPr>
              <a:t> est une unité indépendante, gérant une fonctionnalité spécifique de l'application.</a:t>
            </a:r>
            <a:endParaRPr lang="fr-FR" sz="1600" i="0" dirty="0">
              <a:effectLst/>
              <a:latin typeface="Calibri (Corps)"/>
              <a:cs typeface="Times New Roman" panose="02020603050405020304" pitchFamily="18" charset="0"/>
            </a:endParaRPr>
          </a:p>
        </p:txBody>
      </p:sp>
      <p:sp>
        <p:nvSpPr>
          <p:cNvPr id="5" name="Arrow: Pentagon 4">
            <a:extLst>
              <a:ext uri="{FF2B5EF4-FFF2-40B4-BE49-F238E27FC236}">
                <a16:creationId xmlns:a16="http://schemas.microsoft.com/office/drawing/2014/main" id="{6DE424BE-C445-6900-F06B-8E3E8F0CBB66}"/>
              </a:ext>
            </a:extLst>
          </p:cNvPr>
          <p:cNvSpPr/>
          <p:nvPr/>
        </p:nvSpPr>
        <p:spPr>
          <a:xfrm>
            <a:off x="1106907" y="3429001"/>
            <a:ext cx="2926080" cy="1325564"/>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Intégration continue (CI)</a:t>
            </a:r>
          </a:p>
        </p:txBody>
      </p:sp>
      <p:sp>
        <p:nvSpPr>
          <p:cNvPr id="6" name="Arrow: Pentagon 4">
            <a:extLst>
              <a:ext uri="{FF2B5EF4-FFF2-40B4-BE49-F238E27FC236}">
                <a16:creationId xmlns:a16="http://schemas.microsoft.com/office/drawing/2014/main" id="{3C6B1ACD-9D83-BC82-3603-B9C944842CBB}"/>
              </a:ext>
            </a:extLst>
          </p:cNvPr>
          <p:cNvSpPr/>
          <p:nvPr/>
        </p:nvSpPr>
        <p:spPr>
          <a:xfrm>
            <a:off x="1106907" y="4919205"/>
            <a:ext cx="2926080" cy="1556207"/>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Déploiement  continue (CD)</a:t>
            </a:r>
          </a:p>
        </p:txBody>
      </p:sp>
      <p:sp>
        <p:nvSpPr>
          <p:cNvPr id="7" name="TextBox 6">
            <a:extLst>
              <a:ext uri="{FF2B5EF4-FFF2-40B4-BE49-F238E27FC236}">
                <a16:creationId xmlns:a16="http://schemas.microsoft.com/office/drawing/2014/main" id="{FAE06B5A-8063-420A-C81E-E422E50E5F71}"/>
              </a:ext>
            </a:extLst>
          </p:cNvPr>
          <p:cNvSpPr txBox="1"/>
          <p:nvPr/>
        </p:nvSpPr>
        <p:spPr>
          <a:xfrm>
            <a:off x="4300524" y="3520235"/>
            <a:ext cx="6807962" cy="1310529"/>
          </a:xfrm>
          <a:prstGeom prst="rect">
            <a:avLst/>
          </a:prstGeom>
          <a:noFill/>
          <a:ln>
            <a:solidFill>
              <a:schemeClr val="accent1"/>
            </a:solidFill>
          </a:ln>
        </p:spPr>
        <p:txBody>
          <a:bodyPr wrap="square" rtlCol="0">
            <a:noAutofit/>
          </a:bodyPr>
          <a:lstStyle/>
          <a:p>
            <a:pPr algn="l"/>
            <a:r>
              <a:rPr lang="fr-FR" sz="1600" b="0" i="0" dirty="0">
                <a:solidFill>
                  <a:srgbClr val="374151"/>
                </a:solidFill>
                <a:effectLst/>
                <a:latin typeface="Söhne"/>
              </a:rPr>
              <a:t>Les développeurs fusionnent régulièrement leur code dans un référentiel partagé. À chaque fusion, des tests automatisés sont déclenchés pour identifier rapidement les erreurs. L'objectif principal de CI est d'assurer une détection précoce des problèmes d'intégration, favorisant ainsi un développement plus fluide, fiable et rapide.</a:t>
            </a:r>
            <a:endParaRPr lang="fr-FR" sz="1600" i="0" dirty="0">
              <a:effectLst/>
              <a:latin typeface="Calibri (Corps)"/>
              <a:cs typeface="Times New Roman" panose="02020603050405020304" pitchFamily="18" charset="0"/>
            </a:endParaRPr>
          </a:p>
        </p:txBody>
      </p:sp>
      <p:sp>
        <p:nvSpPr>
          <p:cNvPr id="8" name="TextBox 6">
            <a:extLst>
              <a:ext uri="{FF2B5EF4-FFF2-40B4-BE49-F238E27FC236}">
                <a16:creationId xmlns:a16="http://schemas.microsoft.com/office/drawing/2014/main" id="{8C7235E8-D1AB-A0EE-EE96-F5267FFD4293}"/>
              </a:ext>
            </a:extLst>
          </p:cNvPr>
          <p:cNvSpPr txBox="1"/>
          <p:nvPr/>
        </p:nvSpPr>
        <p:spPr>
          <a:xfrm>
            <a:off x="4300524" y="5045821"/>
            <a:ext cx="6807962" cy="1310529"/>
          </a:xfrm>
          <a:prstGeom prst="rect">
            <a:avLst/>
          </a:prstGeom>
          <a:noFill/>
          <a:ln>
            <a:solidFill>
              <a:schemeClr val="accent1"/>
            </a:solidFill>
          </a:ln>
        </p:spPr>
        <p:txBody>
          <a:bodyPr wrap="square" rtlCol="0">
            <a:noAutofit/>
          </a:bodyPr>
          <a:lstStyle/>
          <a:p>
            <a:pPr algn="l"/>
            <a:r>
              <a:rPr lang="fr-FR" sz="1600" b="0" i="0" dirty="0">
                <a:solidFill>
                  <a:srgbClr val="374151"/>
                </a:solidFill>
                <a:effectLst/>
                <a:latin typeface="Söhne"/>
              </a:rPr>
              <a:t>Automatiser le processus de mise en production des applications. Après chaque modification de code réussie et intégrée, le déploiement continu permet de libérer automatiquement les nouvelles fonctionnalités ou corrections, assurant une livraison rapide et fiable des mises à jour logicielles.</a:t>
            </a:r>
            <a:endParaRPr lang="fr-FR" sz="1600" i="0" dirty="0">
              <a:effectLst/>
              <a:latin typeface="Calibri (Corps)"/>
              <a:cs typeface="Times New Roman" panose="02020603050405020304" pitchFamily="18" charset="0"/>
            </a:endParaRPr>
          </a:p>
        </p:txBody>
      </p:sp>
    </p:spTree>
    <p:extLst>
      <p:ext uri="{BB962C8B-B14F-4D97-AF65-F5344CB8AC3E}">
        <p14:creationId xmlns:p14="http://schemas.microsoft.com/office/powerpoint/2010/main" val="438975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B976031-2D4D-3CFF-F452-36053676689E}"/>
              </a:ext>
            </a:extLst>
          </p:cNvPr>
          <p:cNvSpPr>
            <a:spLocks noGrp="1"/>
          </p:cNvSpPr>
          <p:nvPr>
            <p:ph type="sldNum" sz="quarter" idx="12"/>
          </p:nvPr>
        </p:nvSpPr>
        <p:spPr/>
        <p:txBody>
          <a:bodyPr/>
          <a:lstStyle/>
          <a:p>
            <a:fld id="{2A36D1C2-E2EA-4BC6-8911-429A8CF6BF49}" type="slidenum">
              <a:rPr lang="fr-CA" smtClean="0"/>
              <a:t>18</a:t>
            </a:fld>
            <a:endParaRPr lang="fr-CA"/>
          </a:p>
        </p:txBody>
      </p:sp>
      <p:pic>
        <p:nvPicPr>
          <p:cNvPr id="5" name="Image 4">
            <a:extLst>
              <a:ext uri="{FF2B5EF4-FFF2-40B4-BE49-F238E27FC236}">
                <a16:creationId xmlns:a16="http://schemas.microsoft.com/office/drawing/2014/main" id="{43B1C68A-D168-BBF6-7B48-ABFF2624A4EC}"/>
              </a:ext>
            </a:extLst>
          </p:cNvPr>
          <p:cNvPicPr>
            <a:picLocks noChangeAspect="1"/>
          </p:cNvPicPr>
          <p:nvPr/>
        </p:nvPicPr>
        <p:blipFill>
          <a:blip r:embed="rId2"/>
          <a:stretch>
            <a:fillRect/>
          </a:stretch>
        </p:blipFill>
        <p:spPr>
          <a:xfrm>
            <a:off x="2590491" y="2406450"/>
            <a:ext cx="6020109" cy="3899100"/>
          </a:xfrm>
          <a:prstGeom prst="rect">
            <a:avLst/>
          </a:prstGeom>
        </p:spPr>
      </p:pic>
      <p:sp>
        <p:nvSpPr>
          <p:cNvPr id="6" name="Title 7">
            <a:extLst>
              <a:ext uri="{FF2B5EF4-FFF2-40B4-BE49-F238E27FC236}">
                <a16:creationId xmlns:a16="http://schemas.microsoft.com/office/drawing/2014/main" id="{C07B25C8-FEE8-558E-7B66-0A2B2485A82D}"/>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err="1">
                <a:solidFill>
                  <a:srgbClr val="002060"/>
                </a:solidFill>
                <a:latin typeface="Arial" panose="020B0604020202020204" pitchFamily="34" charset="0"/>
                <a:cs typeface="Arial" panose="020B0604020202020204" pitchFamily="34" charset="0"/>
              </a:rPr>
              <a:t>Microservices</a:t>
            </a:r>
            <a:r>
              <a:rPr lang="fr-CA" sz="3300" b="1" spc="150" dirty="0">
                <a:solidFill>
                  <a:srgbClr val="002060"/>
                </a:solidFill>
                <a:latin typeface="Arial" panose="020B0604020202020204" pitchFamily="34" charset="0"/>
                <a:cs typeface="Arial" panose="020B0604020202020204" pitchFamily="34" charset="0"/>
              </a:rPr>
              <a:t> </a:t>
            </a:r>
            <a:endParaRPr lang="fr-CA" sz="3200" b="1" spc="15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626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72D3A76B-3BE9-9861-DEE1-DA0EB3482C57}"/>
              </a:ext>
            </a:extLst>
          </p:cNvPr>
          <p:cNvSpPr>
            <a:spLocks noGrp="1"/>
          </p:cNvSpPr>
          <p:nvPr>
            <p:ph type="sldNum" sz="quarter" idx="12"/>
          </p:nvPr>
        </p:nvSpPr>
        <p:spPr/>
        <p:txBody>
          <a:bodyPr/>
          <a:lstStyle/>
          <a:p>
            <a:fld id="{2A36D1C2-E2EA-4BC6-8911-429A8CF6BF49}" type="slidenum">
              <a:rPr lang="fr-CA" smtClean="0"/>
              <a:t>19</a:t>
            </a:fld>
            <a:endParaRPr lang="fr-CA"/>
          </a:p>
        </p:txBody>
      </p:sp>
      <p:pic>
        <p:nvPicPr>
          <p:cNvPr id="4" name="Image 3">
            <a:extLst>
              <a:ext uri="{FF2B5EF4-FFF2-40B4-BE49-F238E27FC236}">
                <a16:creationId xmlns:a16="http://schemas.microsoft.com/office/drawing/2014/main" id="{611D9009-B80D-2696-F6D6-5245B0C761FB}"/>
              </a:ext>
            </a:extLst>
          </p:cNvPr>
          <p:cNvPicPr>
            <a:picLocks noChangeAspect="1"/>
          </p:cNvPicPr>
          <p:nvPr/>
        </p:nvPicPr>
        <p:blipFill>
          <a:blip r:embed="rId2"/>
          <a:stretch>
            <a:fillRect/>
          </a:stretch>
        </p:blipFill>
        <p:spPr>
          <a:xfrm>
            <a:off x="1463504" y="2034946"/>
            <a:ext cx="8738049" cy="4457929"/>
          </a:xfrm>
          <a:prstGeom prst="rect">
            <a:avLst/>
          </a:prstGeom>
        </p:spPr>
      </p:pic>
      <p:sp>
        <p:nvSpPr>
          <p:cNvPr id="5" name="Title 7">
            <a:extLst>
              <a:ext uri="{FF2B5EF4-FFF2-40B4-BE49-F238E27FC236}">
                <a16:creationId xmlns:a16="http://schemas.microsoft.com/office/drawing/2014/main" id="{681738CD-8F96-F120-F9F1-C9F1B5F9D090}"/>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Long cycle de déploiement </a:t>
            </a:r>
          </a:p>
        </p:txBody>
      </p:sp>
    </p:spTree>
    <p:extLst>
      <p:ext uri="{BB962C8B-B14F-4D97-AF65-F5344CB8AC3E}">
        <p14:creationId xmlns:p14="http://schemas.microsoft.com/office/powerpoint/2010/main" val="3530254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2</a:t>
            </a:fld>
            <a:endParaRPr lang="fr-CA" sz="1400" b="1" dirty="0">
              <a:solidFill>
                <a:srgbClr val="002060"/>
              </a:solidFill>
            </a:endParaRPr>
          </a:p>
        </p:txBody>
      </p:sp>
      <p:sp>
        <p:nvSpPr>
          <p:cNvPr id="4" name="ZoneTexte 3">
            <a:extLst>
              <a:ext uri="{FF2B5EF4-FFF2-40B4-BE49-F238E27FC236}">
                <a16:creationId xmlns:a16="http://schemas.microsoft.com/office/drawing/2014/main" id="{B603CAB2-370D-4A52-88B1-AF6C9AD7AE63}"/>
              </a:ext>
            </a:extLst>
          </p:cNvPr>
          <p:cNvSpPr txBox="1"/>
          <p:nvPr/>
        </p:nvSpPr>
        <p:spPr>
          <a:xfrm>
            <a:off x="2852842" y="1482834"/>
            <a:ext cx="6281530" cy="584775"/>
          </a:xfrm>
          <a:prstGeom prst="rect">
            <a:avLst/>
          </a:prstGeom>
          <a:noFill/>
        </p:spPr>
        <p:txBody>
          <a:bodyPr wrap="square" rtlCol="0">
            <a:spAutoFit/>
          </a:bodyPr>
          <a:lstStyle/>
          <a:p>
            <a:pPr algn="ctr"/>
            <a:r>
              <a:rPr lang="fr-CA" sz="3200" b="1" dirty="0">
                <a:solidFill>
                  <a:srgbClr val="002060"/>
                </a:solidFill>
                <a:latin typeface="Arial Black" panose="020B0A04020102020204" pitchFamily="34" charset="0"/>
              </a:rPr>
              <a:t>PLAN DU COURS </a:t>
            </a:r>
          </a:p>
        </p:txBody>
      </p:sp>
      <p:sp>
        <p:nvSpPr>
          <p:cNvPr id="7" name="ZoneTexte 6">
            <a:extLst>
              <a:ext uri="{FF2B5EF4-FFF2-40B4-BE49-F238E27FC236}">
                <a16:creationId xmlns:a16="http://schemas.microsoft.com/office/drawing/2014/main" id="{C7F06E50-6DCC-4CFE-BED9-260F06E660AC}"/>
              </a:ext>
            </a:extLst>
          </p:cNvPr>
          <p:cNvSpPr txBox="1"/>
          <p:nvPr/>
        </p:nvSpPr>
        <p:spPr>
          <a:xfrm>
            <a:off x="1295400" y="2122464"/>
            <a:ext cx="9307285" cy="2970685"/>
          </a:xfrm>
          <a:prstGeom prst="rect">
            <a:avLst/>
          </a:prstGeom>
          <a:noFill/>
        </p:spPr>
        <p:txBody>
          <a:bodyPr wrap="square" rtlCol="0">
            <a:spAutoFit/>
          </a:bodyPr>
          <a:lstStyle/>
          <a:p>
            <a:pPr algn="just">
              <a:lnSpc>
                <a:spcPct val="150000"/>
              </a:lnSpc>
            </a:pPr>
            <a:r>
              <a:rPr lang="fr-CA" sz="3200" b="1" spc="150" dirty="0">
                <a:solidFill>
                  <a:srgbClr val="002060"/>
                </a:solidFill>
              </a:rPr>
              <a:t>Partie 1 : Cycle de développement d’un logiciel </a:t>
            </a:r>
          </a:p>
          <a:p>
            <a:pPr algn="just">
              <a:lnSpc>
                <a:spcPct val="150000"/>
              </a:lnSpc>
            </a:pPr>
            <a:r>
              <a:rPr lang="fr-CA" sz="3200" b="1" spc="150" dirty="0">
                <a:solidFill>
                  <a:srgbClr val="002060"/>
                </a:solidFill>
              </a:rPr>
              <a:t>Partie 2 : </a:t>
            </a:r>
            <a:r>
              <a:rPr lang="fr-FR" sz="3200" b="1" spc="150" dirty="0">
                <a:solidFill>
                  <a:srgbClr val="002060"/>
                </a:solidFill>
              </a:rPr>
              <a:t>Langage de modélisation unifié</a:t>
            </a:r>
          </a:p>
          <a:p>
            <a:pPr algn="just">
              <a:lnSpc>
                <a:spcPct val="150000"/>
              </a:lnSpc>
            </a:pPr>
            <a:r>
              <a:rPr lang="fr-CA" sz="3200" b="1" spc="150" dirty="0">
                <a:solidFill>
                  <a:srgbClr val="002060"/>
                </a:solidFill>
              </a:rPr>
              <a:t>Partie 3 : Approches Agiles </a:t>
            </a:r>
          </a:p>
          <a:p>
            <a:pPr algn="just">
              <a:lnSpc>
                <a:spcPct val="150000"/>
              </a:lnSpc>
            </a:pPr>
            <a:r>
              <a:rPr lang="fr-CA" sz="3200" b="1" spc="150" dirty="0">
                <a:solidFill>
                  <a:srgbClr val="002060"/>
                </a:solidFill>
              </a:rPr>
              <a:t>Partie 4 : Étude de cas – Évaluation sommative </a:t>
            </a:r>
          </a:p>
        </p:txBody>
      </p:sp>
    </p:spTree>
    <p:extLst>
      <p:ext uri="{BB962C8B-B14F-4D97-AF65-F5344CB8AC3E}">
        <p14:creationId xmlns:p14="http://schemas.microsoft.com/office/powerpoint/2010/main" val="1976038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B976031-2D4D-3CFF-F452-36053676689E}"/>
              </a:ext>
            </a:extLst>
          </p:cNvPr>
          <p:cNvSpPr>
            <a:spLocks noGrp="1"/>
          </p:cNvSpPr>
          <p:nvPr>
            <p:ph type="sldNum" sz="quarter" idx="12"/>
          </p:nvPr>
        </p:nvSpPr>
        <p:spPr/>
        <p:txBody>
          <a:bodyPr/>
          <a:lstStyle/>
          <a:p>
            <a:fld id="{2A36D1C2-E2EA-4BC6-8911-429A8CF6BF49}" type="slidenum">
              <a:rPr lang="fr-CA" smtClean="0"/>
              <a:t>20</a:t>
            </a:fld>
            <a:endParaRPr lang="fr-CA"/>
          </a:p>
        </p:txBody>
      </p:sp>
      <p:sp>
        <p:nvSpPr>
          <p:cNvPr id="6" name="Title 7">
            <a:extLst>
              <a:ext uri="{FF2B5EF4-FFF2-40B4-BE49-F238E27FC236}">
                <a16:creationId xmlns:a16="http://schemas.microsoft.com/office/drawing/2014/main" id="{C07B25C8-FEE8-558E-7B66-0A2B2485A82D}"/>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err="1">
                <a:solidFill>
                  <a:srgbClr val="002060"/>
                </a:solidFill>
                <a:latin typeface="Arial" panose="020B0604020202020204" pitchFamily="34" charset="0"/>
                <a:cs typeface="Arial" panose="020B0604020202020204" pitchFamily="34" charset="0"/>
              </a:rPr>
              <a:t>Microservices</a:t>
            </a:r>
            <a:r>
              <a:rPr lang="fr-CA" sz="3300" b="1" spc="150" dirty="0">
                <a:solidFill>
                  <a:srgbClr val="002060"/>
                </a:solidFill>
                <a:latin typeface="Arial" panose="020B0604020202020204" pitchFamily="34" charset="0"/>
                <a:cs typeface="Arial" panose="020B0604020202020204" pitchFamily="34" charset="0"/>
              </a:rPr>
              <a:t> </a:t>
            </a:r>
            <a:endParaRPr lang="fr-CA" sz="3200" b="1" spc="150" dirty="0">
              <a:solidFill>
                <a:srgbClr val="002060"/>
              </a:solidFill>
              <a:latin typeface="Arial" panose="020B0604020202020204" pitchFamily="34" charset="0"/>
              <a:cs typeface="Arial" panose="020B0604020202020204" pitchFamily="34" charset="0"/>
            </a:endParaRPr>
          </a:p>
        </p:txBody>
      </p:sp>
      <p:sp>
        <p:nvSpPr>
          <p:cNvPr id="2" name="ZoneTexte 1">
            <a:extLst>
              <a:ext uri="{FF2B5EF4-FFF2-40B4-BE49-F238E27FC236}">
                <a16:creationId xmlns:a16="http://schemas.microsoft.com/office/drawing/2014/main" id="{1A35B618-9AD5-9F03-8871-C5D970A79DAB}"/>
              </a:ext>
            </a:extLst>
          </p:cNvPr>
          <p:cNvSpPr txBox="1"/>
          <p:nvPr/>
        </p:nvSpPr>
        <p:spPr>
          <a:xfrm>
            <a:off x="435316" y="2315359"/>
            <a:ext cx="3304966" cy="3693319"/>
          </a:xfrm>
          <a:prstGeom prst="rect">
            <a:avLst/>
          </a:prstGeom>
          <a:noFill/>
        </p:spPr>
        <p:txBody>
          <a:bodyPr wrap="square" rtlCol="0">
            <a:spAutoFit/>
          </a:bodyPr>
          <a:lstStyle/>
          <a:p>
            <a:pPr algn="l"/>
            <a:r>
              <a:rPr lang="fr-FR" b="0" i="0" dirty="0">
                <a:solidFill>
                  <a:srgbClr val="374151"/>
                </a:solidFill>
                <a:effectLst/>
                <a:latin typeface="Arial" panose="020B0604020202020204" pitchFamily="34" charset="0"/>
                <a:cs typeface="Arial" panose="020B0604020202020204" pitchFamily="34" charset="0"/>
              </a:rPr>
              <a:t>Les </a:t>
            </a:r>
            <a:r>
              <a:rPr lang="fr-FR" b="0" i="0" dirty="0" err="1">
                <a:solidFill>
                  <a:srgbClr val="374151"/>
                </a:solidFill>
                <a:effectLst/>
                <a:latin typeface="Arial" panose="020B0604020202020204" pitchFamily="34" charset="0"/>
                <a:cs typeface="Arial" panose="020B0604020202020204" pitchFamily="34" charset="0"/>
              </a:rPr>
              <a:t>microservices</a:t>
            </a:r>
            <a:r>
              <a:rPr lang="fr-FR" b="0" i="0" dirty="0">
                <a:solidFill>
                  <a:srgbClr val="374151"/>
                </a:solidFill>
                <a:effectLst/>
                <a:latin typeface="Arial" panose="020B0604020202020204" pitchFamily="34" charset="0"/>
                <a:cs typeface="Arial" panose="020B0604020202020204" pitchFamily="34" charset="0"/>
              </a:rPr>
              <a:t> sont une approche de conception logicielle qui divise une application en petits services autonomes et indépendants. </a:t>
            </a:r>
          </a:p>
          <a:p>
            <a:pPr algn="l"/>
            <a:endParaRPr lang="fr-FR" dirty="0">
              <a:solidFill>
                <a:srgbClr val="374151"/>
              </a:solidFill>
              <a:latin typeface="Arial" panose="020B0604020202020204" pitchFamily="34" charset="0"/>
              <a:cs typeface="Arial" panose="020B0604020202020204" pitchFamily="34" charset="0"/>
            </a:endParaRPr>
          </a:p>
          <a:p>
            <a:pPr algn="l"/>
            <a:r>
              <a:rPr lang="fr-FR" b="0" i="0" dirty="0">
                <a:solidFill>
                  <a:srgbClr val="374151"/>
                </a:solidFill>
                <a:effectLst/>
                <a:latin typeface="Arial" panose="020B0604020202020204" pitchFamily="34" charset="0"/>
                <a:cs typeface="Arial" panose="020B0604020202020204" pitchFamily="34" charset="0"/>
              </a:rPr>
              <a:t>Chaque </a:t>
            </a:r>
            <a:r>
              <a:rPr lang="fr-FR" b="0" i="0" dirty="0" err="1">
                <a:solidFill>
                  <a:srgbClr val="374151"/>
                </a:solidFill>
                <a:effectLst/>
                <a:latin typeface="Arial" panose="020B0604020202020204" pitchFamily="34" charset="0"/>
                <a:cs typeface="Arial" panose="020B0604020202020204" pitchFamily="34" charset="0"/>
              </a:rPr>
              <a:t>microservice</a:t>
            </a:r>
            <a:r>
              <a:rPr lang="fr-FR" b="0" i="0" dirty="0">
                <a:solidFill>
                  <a:srgbClr val="374151"/>
                </a:solidFill>
                <a:effectLst/>
                <a:latin typeface="Arial" panose="020B0604020202020204" pitchFamily="34" charset="0"/>
                <a:cs typeface="Arial" panose="020B0604020202020204" pitchFamily="34" charset="0"/>
              </a:rPr>
              <a:t> représente une fonctionnalité spécifique de l'application et communique avec les autres </a:t>
            </a:r>
            <a:r>
              <a:rPr lang="fr-FR" b="0" i="0" dirty="0" err="1">
                <a:solidFill>
                  <a:srgbClr val="374151"/>
                </a:solidFill>
                <a:effectLst/>
                <a:latin typeface="Arial" panose="020B0604020202020204" pitchFamily="34" charset="0"/>
                <a:cs typeface="Arial" panose="020B0604020202020204" pitchFamily="34" charset="0"/>
              </a:rPr>
              <a:t>microservices</a:t>
            </a:r>
            <a:r>
              <a:rPr lang="fr-FR" b="0" i="0" dirty="0">
                <a:solidFill>
                  <a:srgbClr val="374151"/>
                </a:solidFill>
                <a:effectLst/>
                <a:latin typeface="Arial" panose="020B0604020202020204" pitchFamily="34" charset="0"/>
                <a:cs typeface="Arial" panose="020B0604020202020204" pitchFamily="34" charset="0"/>
              </a:rPr>
              <a:t> via des API bien définies. </a:t>
            </a:r>
            <a:endParaRPr lang="fr-FR" dirty="0">
              <a:solidFill>
                <a:srgbClr val="374151"/>
              </a:solidFill>
              <a:latin typeface="Arial" panose="020B0604020202020204" pitchFamily="34" charset="0"/>
              <a:cs typeface="Arial" panose="020B0604020202020204" pitchFamily="34" charset="0"/>
            </a:endParaRPr>
          </a:p>
          <a:p>
            <a:endParaRPr lang="en-CA" dirty="0">
              <a:latin typeface="Arial" panose="020B0604020202020204" pitchFamily="34" charset="0"/>
              <a:cs typeface="Arial" panose="020B0604020202020204" pitchFamily="34" charset="0"/>
            </a:endParaRPr>
          </a:p>
        </p:txBody>
      </p:sp>
      <p:grpSp>
        <p:nvGrpSpPr>
          <p:cNvPr id="4" name="Group 43">
            <a:extLst>
              <a:ext uri="{FF2B5EF4-FFF2-40B4-BE49-F238E27FC236}">
                <a16:creationId xmlns:a16="http://schemas.microsoft.com/office/drawing/2014/main" id="{63517C67-2E52-D612-704B-54ACCB47C985}"/>
              </a:ext>
            </a:extLst>
          </p:cNvPr>
          <p:cNvGrpSpPr/>
          <p:nvPr/>
        </p:nvGrpSpPr>
        <p:grpSpPr>
          <a:xfrm>
            <a:off x="3828621" y="2315359"/>
            <a:ext cx="216700" cy="4102610"/>
            <a:chOff x="5786466" y="1958007"/>
            <a:chExt cx="216700" cy="4102610"/>
          </a:xfrm>
        </p:grpSpPr>
        <p:cxnSp>
          <p:nvCxnSpPr>
            <p:cNvPr id="7" name="Straight Connector 44">
              <a:extLst>
                <a:ext uri="{FF2B5EF4-FFF2-40B4-BE49-F238E27FC236}">
                  <a16:creationId xmlns:a16="http://schemas.microsoft.com/office/drawing/2014/main" id="{6ABC1124-DF1C-DADF-15C5-B0D686E476EC}"/>
                </a:ext>
              </a:extLst>
            </p:cNvPr>
            <p:cNvCxnSpPr/>
            <p:nvPr/>
          </p:nvCxnSpPr>
          <p:spPr>
            <a:xfrm>
              <a:off x="5786466" y="1958007"/>
              <a:ext cx="0" cy="410261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Isosceles Triangle 45">
              <a:extLst>
                <a:ext uri="{FF2B5EF4-FFF2-40B4-BE49-F238E27FC236}">
                  <a16:creationId xmlns:a16="http://schemas.microsoft.com/office/drawing/2014/main" id="{F840609D-916B-DBB2-9D4B-C4AE0E9345B0}"/>
                </a:ext>
              </a:extLst>
            </p:cNvPr>
            <p:cNvSpPr/>
            <p:nvPr/>
          </p:nvSpPr>
          <p:spPr>
            <a:xfrm rot="5400000">
              <a:off x="5681853" y="3596180"/>
              <a:ext cx="431998" cy="2106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pic>
        <p:nvPicPr>
          <p:cNvPr id="10" name="Image 9">
            <a:extLst>
              <a:ext uri="{FF2B5EF4-FFF2-40B4-BE49-F238E27FC236}">
                <a16:creationId xmlns:a16="http://schemas.microsoft.com/office/drawing/2014/main" id="{4B609A68-6C26-B615-AB22-F144EC491BDF}"/>
              </a:ext>
            </a:extLst>
          </p:cNvPr>
          <p:cNvPicPr>
            <a:picLocks noChangeAspect="1"/>
          </p:cNvPicPr>
          <p:nvPr/>
        </p:nvPicPr>
        <p:blipFill>
          <a:blip r:embed="rId3"/>
          <a:stretch>
            <a:fillRect/>
          </a:stretch>
        </p:blipFill>
        <p:spPr>
          <a:xfrm>
            <a:off x="4406004" y="2898337"/>
            <a:ext cx="2105374" cy="2545639"/>
          </a:xfrm>
          <a:prstGeom prst="rect">
            <a:avLst/>
          </a:prstGeom>
        </p:spPr>
      </p:pic>
      <p:sp>
        <p:nvSpPr>
          <p:cNvPr id="11" name="Title 7">
            <a:extLst>
              <a:ext uri="{FF2B5EF4-FFF2-40B4-BE49-F238E27FC236}">
                <a16:creationId xmlns:a16="http://schemas.microsoft.com/office/drawing/2014/main" id="{37A513AB-B728-0755-8B16-1C496BD0FA53}"/>
              </a:ext>
            </a:extLst>
          </p:cNvPr>
          <p:cNvSpPr txBox="1">
            <a:spLocks/>
          </p:cNvSpPr>
          <p:nvPr/>
        </p:nvSpPr>
        <p:spPr>
          <a:xfrm>
            <a:off x="6116266" y="1361281"/>
            <a:ext cx="283325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3300" b="1" spc="150" dirty="0">
                <a:solidFill>
                  <a:srgbClr val="002060"/>
                </a:solidFill>
                <a:latin typeface="Arial" panose="020B0604020202020204" pitchFamily="34" charset="0"/>
                <a:cs typeface="Arial" panose="020B0604020202020204" pitchFamily="34" charset="0"/>
              </a:rPr>
              <a:t>Exemples </a:t>
            </a:r>
            <a:endParaRPr lang="fr-CA" sz="3200" b="1" spc="150" dirty="0">
              <a:solidFill>
                <a:srgbClr val="002060"/>
              </a:solidFill>
              <a:latin typeface="Arial" panose="020B0604020202020204" pitchFamily="34" charset="0"/>
              <a:cs typeface="Arial" panose="020B0604020202020204" pitchFamily="34" charset="0"/>
            </a:endParaRPr>
          </a:p>
        </p:txBody>
      </p:sp>
      <p:sp>
        <p:nvSpPr>
          <p:cNvPr id="14" name="Title 7">
            <a:extLst>
              <a:ext uri="{FF2B5EF4-FFF2-40B4-BE49-F238E27FC236}">
                <a16:creationId xmlns:a16="http://schemas.microsoft.com/office/drawing/2014/main" id="{8B90BEBA-1161-50A3-0479-78AFD86C7D5F}"/>
              </a:ext>
            </a:extLst>
          </p:cNvPr>
          <p:cNvSpPr txBox="1">
            <a:spLocks/>
          </p:cNvSpPr>
          <p:nvPr/>
        </p:nvSpPr>
        <p:spPr>
          <a:xfrm>
            <a:off x="5084877" y="5582954"/>
            <a:ext cx="10111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1600" b="1" spc="150" dirty="0">
                <a:solidFill>
                  <a:srgbClr val="002060"/>
                </a:solidFill>
                <a:latin typeface="Arial" panose="020B0604020202020204" pitchFamily="34" charset="0"/>
                <a:cs typeface="Arial" panose="020B0604020202020204" pitchFamily="34" charset="0"/>
              </a:rPr>
              <a:t>Robot</a:t>
            </a:r>
          </a:p>
        </p:txBody>
      </p:sp>
      <p:sp>
        <p:nvSpPr>
          <p:cNvPr id="15" name="Title 7">
            <a:extLst>
              <a:ext uri="{FF2B5EF4-FFF2-40B4-BE49-F238E27FC236}">
                <a16:creationId xmlns:a16="http://schemas.microsoft.com/office/drawing/2014/main" id="{2FA2AAA3-7876-D1B6-9530-2049777F9603}"/>
              </a:ext>
            </a:extLst>
          </p:cNvPr>
          <p:cNvSpPr txBox="1">
            <a:spLocks/>
          </p:cNvSpPr>
          <p:nvPr/>
        </p:nvSpPr>
        <p:spPr>
          <a:xfrm>
            <a:off x="8865841" y="5797260"/>
            <a:ext cx="1565303" cy="9242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1600" b="1" spc="150" dirty="0" err="1">
                <a:solidFill>
                  <a:srgbClr val="002060"/>
                </a:solidFill>
                <a:latin typeface="Arial" panose="020B0604020202020204" pitchFamily="34" charset="0"/>
                <a:cs typeface="Arial" panose="020B0604020202020204" pitchFamily="34" charset="0"/>
              </a:rPr>
              <a:t>eCommerce</a:t>
            </a:r>
            <a:endParaRPr lang="fr-CA" sz="1600" b="1" spc="150" dirty="0">
              <a:solidFill>
                <a:srgbClr val="00206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9B6B841C-817A-D57F-7701-70ACFC11434A}"/>
              </a:ext>
            </a:extLst>
          </p:cNvPr>
          <p:cNvSpPr/>
          <p:nvPr/>
        </p:nvSpPr>
        <p:spPr>
          <a:xfrm>
            <a:off x="8668058" y="2740777"/>
            <a:ext cx="1314142" cy="78466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b="1" dirty="0">
                <a:solidFill>
                  <a:sysClr val="windowText" lastClr="000000"/>
                </a:solidFill>
              </a:rPr>
              <a:t>IHM</a:t>
            </a:r>
          </a:p>
        </p:txBody>
      </p:sp>
      <p:sp>
        <p:nvSpPr>
          <p:cNvPr id="17" name="Rectangle 16">
            <a:extLst>
              <a:ext uri="{FF2B5EF4-FFF2-40B4-BE49-F238E27FC236}">
                <a16:creationId xmlns:a16="http://schemas.microsoft.com/office/drawing/2014/main" id="{5CD47AAA-465D-F10C-E5D7-3D0B754A54A6}"/>
              </a:ext>
            </a:extLst>
          </p:cNvPr>
          <p:cNvSpPr/>
          <p:nvPr/>
        </p:nvSpPr>
        <p:spPr>
          <a:xfrm>
            <a:off x="7822931" y="4080876"/>
            <a:ext cx="845127" cy="48414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b="1" dirty="0">
                <a:solidFill>
                  <a:sysClr val="windowText" lastClr="000000"/>
                </a:solidFill>
              </a:rPr>
              <a:t>API</a:t>
            </a:r>
          </a:p>
        </p:txBody>
      </p:sp>
      <p:sp>
        <p:nvSpPr>
          <p:cNvPr id="18" name="Rectangle 17">
            <a:extLst>
              <a:ext uri="{FF2B5EF4-FFF2-40B4-BE49-F238E27FC236}">
                <a16:creationId xmlns:a16="http://schemas.microsoft.com/office/drawing/2014/main" id="{CFD727C7-3F7E-25A9-5153-22C290B4FD37}"/>
              </a:ext>
            </a:extLst>
          </p:cNvPr>
          <p:cNvSpPr/>
          <p:nvPr/>
        </p:nvSpPr>
        <p:spPr>
          <a:xfrm>
            <a:off x="9171160" y="4080876"/>
            <a:ext cx="845127" cy="48414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b="1" dirty="0">
                <a:solidFill>
                  <a:sysClr val="windowText" lastClr="000000"/>
                </a:solidFill>
              </a:rPr>
              <a:t>API</a:t>
            </a:r>
          </a:p>
        </p:txBody>
      </p:sp>
      <p:sp>
        <p:nvSpPr>
          <p:cNvPr id="19" name="Rectangle 18">
            <a:extLst>
              <a:ext uri="{FF2B5EF4-FFF2-40B4-BE49-F238E27FC236}">
                <a16:creationId xmlns:a16="http://schemas.microsoft.com/office/drawing/2014/main" id="{6E60491B-C38F-423B-8B73-443649E1C655}"/>
              </a:ext>
            </a:extLst>
          </p:cNvPr>
          <p:cNvSpPr/>
          <p:nvPr/>
        </p:nvSpPr>
        <p:spPr>
          <a:xfrm>
            <a:off x="10508641" y="4080876"/>
            <a:ext cx="845127" cy="48414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b="1" dirty="0">
                <a:solidFill>
                  <a:sysClr val="windowText" lastClr="000000"/>
                </a:solidFill>
              </a:rPr>
              <a:t>API</a:t>
            </a:r>
          </a:p>
        </p:txBody>
      </p:sp>
      <p:grpSp>
        <p:nvGrpSpPr>
          <p:cNvPr id="26" name="Groupe 25">
            <a:extLst>
              <a:ext uri="{FF2B5EF4-FFF2-40B4-BE49-F238E27FC236}">
                <a16:creationId xmlns:a16="http://schemas.microsoft.com/office/drawing/2014/main" id="{D045BF6A-E5AC-1470-89F8-BFDFF8ABBACF}"/>
              </a:ext>
            </a:extLst>
          </p:cNvPr>
          <p:cNvGrpSpPr/>
          <p:nvPr/>
        </p:nvGrpSpPr>
        <p:grpSpPr>
          <a:xfrm>
            <a:off x="7621017" y="5147783"/>
            <a:ext cx="994594" cy="687497"/>
            <a:chOff x="7621017" y="5147783"/>
            <a:chExt cx="994594" cy="687497"/>
          </a:xfrm>
        </p:grpSpPr>
        <p:pic>
          <p:nvPicPr>
            <p:cNvPr id="20" name="Graphique 19" descr="Produits laitiers avec un remplissage uni">
              <a:extLst>
                <a:ext uri="{FF2B5EF4-FFF2-40B4-BE49-F238E27FC236}">
                  <a16:creationId xmlns:a16="http://schemas.microsoft.com/office/drawing/2014/main" id="{8A058F1D-4E95-C4AC-73C5-30018D0880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8114" y="5147783"/>
              <a:ext cx="687497" cy="687497"/>
            </a:xfrm>
            <a:prstGeom prst="rect">
              <a:avLst/>
            </a:prstGeom>
          </p:spPr>
        </p:pic>
        <p:pic>
          <p:nvPicPr>
            <p:cNvPr id="21" name="Graphique 20" descr="Fromage avec un remplissage uni">
              <a:extLst>
                <a:ext uri="{FF2B5EF4-FFF2-40B4-BE49-F238E27FC236}">
                  <a16:creationId xmlns:a16="http://schemas.microsoft.com/office/drawing/2014/main" id="{5FC5F13E-96F5-C931-61A8-B97319CB65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21017" y="5288712"/>
              <a:ext cx="428779" cy="428779"/>
            </a:xfrm>
            <a:prstGeom prst="rect">
              <a:avLst/>
            </a:prstGeom>
          </p:spPr>
        </p:pic>
      </p:grpSp>
      <p:pic>
        <p:nvPicPr>
          <p:cNvPr id="24" name="Graphique 23" descr="Dollar avec un remplissage uni">
            <a:extLst>
              <a:ext uri="{FF2B5EF4-FFF2-40B4-BE49-F238E27FC236}">
                <a16:creationId xmlns:a16="http://schemas.microsoft.com/office/drawing/2014/main" id="{E64B29E2-DFC1-A4D4-53E5-733BB1181C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91719" y="5258565"/>
            <a:ext cx="492386" cy="492386"/>
          </a:xfrm>
          <a:prstGeom prst="rect">
            <a:avLst/>
          </a:prstGeom>
        </p:spPr>
      </p:pic>
      <p:pic>
        <p:nvPicPr>
          <p:cNvPr id="25" name="Graphique 24" descr="Utilisateur avec un remplissage uni">
            <a:extLst>
              <a:ext uri="{FF2B5EF4-FFF2-40B4-BE49-F238E27FC236}">
                <a16:creationId xmlns:a16="http://schemas.microsoft.com/office/drawing/2014/main" id="{02FE5BFA-0893-76EF-642F-DBA7CAC188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72648" y="5258137"/>
            <a:ext cx="492386" cy="492386"/>
          </a:xfrm>
          <a:prstGeom prst="rect">
            <a:avLst/>
          </a:prstGeom>
        </p:spPr>
      </p:pic>
      <p:cxnSp>
        <p:nvCxnSpPr>
          <p:cNvPr id="28" name="Connecteur droit avec flèche 27">
            <a:extLst>
              <a:ext uri="{FF2B5EF4-FFF2-40B4-BE49-F238E27FC236}">
                <a16:creationId xmlns:a16="http://schemas.microsoft.com/office/drawing/2014/main" id="{03DC6FFF-C2A7-30FD-5136-42CE2EB70E0B}"/>
              </a:ext>
            </a:extLst>
          </p:cNvPr>
          <p:cNvCxnSpPr>
            <a:cxnSpLocks/>
          </p:cNvCxnSpPr>
          <p:nvPr/>
        </p:nvCxnSpPr>
        <p:spPr>
          <a:xfrm>
            <a:off x="8245495" y="4578880"/>
            <a:ext cx="0" cy="58275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41FCEDCE-DA19-6B94-BFFF-6434CF47788F}"/>
              </a:ext>
            </a:extLst>
          </p:cNvPr>
          <p:cNvCxnSpPr>
            <a:cxnSpLocks/>
          </p:cNvCxnSpPr>
          <p:nvPr/>
        </p:nvCxnSpPr>
        <p:spPr>
          <a:xfrm>
            <a:off x="9533967" y="4578880"/>
            <a:ext cx="0" cy="58275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B73E617-056A-7DB3-E2A0-C427F051A1D3}"/>
              </a:ext>
            </a:extLst>
          </p:cNvPr>
          <p:cNvCxnSpPr>
            <a:cxnSpLocks/>
            <a:stCxn id="19" idx="2"/>
            <a:endCxn id="25" idx="0"/>
          </p:cNvCxnSpPr>
          <p:nvPr/>
        </p:nvCxnSpPr>
        <p:spPr>
          <a:xfrm flipH="1">
            <a:off x="10918841" y="4565025"/>
            <a:ext cx="12364" cy="69311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8F14151A-FC14-05F0-0985-EBA4515FC1E2}"/>
              </a:ext>
            </a:extLst>
          </p:cNvPr>
          <p:cNvCxnSpPr>
            <a:cxnSpLocks/>
            <a:stCxn id="16" idx="2"/>
          </p:cNvCxnSpPr>
          <p:nvPr/>
        </p:nvCxnSpPr>
        <p:spPr>
          <a:xfrm flipH="1">
            <a:off x="8271862" y="3525440"/>
            <a:ext cx="1053267" cy="53340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9C2E932-74A1-5598-8533-D9EFAB9A2610}"/>
              </a:ext>
            </a:extLst>
          </p:cNvPr>
          <p:cNvCxnSpPr>
            <a:cxnSpLocks/>
            <a:stCxn id="16" idx="2"/>
            <a:endCxn id="18" idx="0"/>
          </p:cNvCxnSpPr>
          <p:nvPr/>
        </p:nvCxnSpPr>
        <p:spPr>
          <a:xfrm>
            <a:off x="9325129" y="3525440"/>
            <a:ext cx="268595" cy="55543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D204826D-1019-7796-2C44-A5D80A35DE3F}"/>
              </a:ext>
            </a:extLst>
          </p:cNvPr>
          <p:cNvCxnSpPr>
            <a:cxnSpLocks/>
            <a:stCxn id="16" idx="2"/>
            <a:endCxn id="19" idx="0"/>
          </p:cNvCxnSpPr>
          <p:nvPr/>
        </p:nvCxnSpPr>
        <p:spPr>
          <a:xfrm>
            <a:off x="9325129" y="3525440"/>
            <a:ext cx="1606076" cy="55543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185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9B22179-8C5A-D493-B4AA-2793FA7647E7}"/>
              </a:ext>
            </a:extLst>
          </p:cNvPr>
          <p:cNvSpPr>
            <a:spLocks noGrp="1"/>
          </p:cNvSpPr>
          <p:nvPr>
            <p:ph type="sldNum" sz="quarter" idx="12"/>
          </p:nvPr>
        </p:nvSpPr>
        <p:spPr/>
        <p:txBody>
          <a:bodyPr/>
          <a:lstStyle/>
          <a:p>
            <a:fld id="{2A36D1C2-E2EA-4BC6-8911-429A8CF6BF49}" type="slidenum">
              <a:rPr lang="fr-CA" smtClean="0"/>
              <a:t>21</a:t>
            </a:fld>
            <a:endParaRPr lang="fr-CA"/>
          </a:p>
        </p:txBody>
      </p:sp>
      <p:pic>
        <p:nvPicPr>
          <p:cNvPr id="5" name="Image 4">
            <a:extLst>
              <a:ext uri="{FF2B5EF4-FFF2-40B4-BE49-F238E27FC236}">
                <a16:creationId xmlns:a16="http://schemas.microsoft.com/office/drawing/2014/main" id="{274BCAB0-8F87-D43B-4E63-4E33FB618C37}"/>
              </a:ext>
            </a:extLst>
          </p:cNvPr>
          <p:cNvPicPr>
            <a:picLocks noChangeAspect="1"/>
          </p:cNvPicPr>
          <p:nvPr/>
        </p:nvPicPr>
        <p:blipFill>
          <a:blip r:embed="rId2"/>
          <a:stretch>
            <a:fillRect/>
          </a:stretch>
        </p:blipFill>
        <p:spPr>
          <a:xfrm>
            <a:off x="1263565" y="2612945"/>
            <a:ext cx="3314870" cy="3105310"/>
          </a:xfrm>
          <a:prstGeom prst="rect">
            <a:avLst/>
          </a:prstGeom>
        </p:spPr>
      </p:pic>
      <p:sp>
        <p:nvSpPr>
          <p:cNvPr id="8" name="ZoneTexte 7">
            <a:extLst>
              <a:ext uri="{FF2B5EF4-FFF2-40B4-BE49-F238E27FC236}">
                <a16:creationId xmlns:a16="http://schemas.microsoft.com/office/drawing/2014/main" id="{DB23D40D-5662-67CD-31ED-1D693C3691A9}"/>
              </a:ext>
            </a:extLst>
          </p:cNvPr>
          <p:cNvSpPr txBox="1"/>
          <p:nvPr/>
        </p:nvSpPr>
        <p:spPr>
          <a:xfrm>
            <a:off x="5453063" y="2612945"/>
            <a:ext cx="5143500" cy="1868781"/>
          </a:xfrm>
          <a:prstGeom prst="rect">
            <a:avLst/>
          </a:prstGeom>
          <a:noFill/>
        </p:spPr>
        <p:txBody>
          <a:bodyPr wrap="square" rtlCol="0">
            <a:spAutoFit/>
          </a:bodyPr>
          <a:lstStyle/>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Synchroniser les sources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Gérer les conflits entre les fichiers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Faciliter et automatiser les backups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Restaurer facilement une version précédente d’un ou plusieurs fichiers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itle 7">
            <a:extLst>
              <a:ext uri="{FF2B5EF4-FFF2-40B4-BE49-F238E27FC236}">
                <a16:creationId xmlns:a16="http://schemas.microsoft.com/office/drawing/2014/main" id="{2AFCB67B-D208-1E6A-ACB5-DCB678F2F1E7}"/>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DevOps – </a:t>
            </a:r>
            <a:r>
              <a:rPr lang="fr-CA" sz="3300" b="1" spc="150" dirty="0" err="1">
                <a:solidFill>
                  <a:srgbClr val="002060"/>
                </a:solidFill>
                <a:latin typeface="Arial" panose="020B0604020202020204" pitchFamily="34" charset="0"/>
                <a:cs typeface="Arial" panose="020B0604020202020204" pitchFamily="34" charset="0"/>
              </a:rPr>
              <a:t>microservice</a:t>
            </a:r>
            <a:r>
              <a:rPr lang="fr-CA" sz="3300" b="1" spc="150" dirty="0">
                <a:solidFill>
                  <a:srgbClr val="002060"/>
                </a:solidFill>
                <a:latin typeface="Arial" panose="020B0604020202020204" pitchFamily="34" charset="0"/>
                <a:cs typeface="Arial" panose="020B0604020202020204" pitchFamily="34" charset="0"/>
              </a:rPr>
              <a:t> </a:t>
            </a:r>
            <a:endParaRPr lang="fr-CA" sz="3200" b="1" spc="150" dirty="0">
              <a:solidFill>
                <a:srgbClr val="002060"/>
              </a:solidFill>
              <a:latin typeface="Arial" panose="020B0604020202020204" pitchFamily="34" charset="0"/>
              <a:cs typeface="Arial" panose="020B0604020202020204" pitchFamily="34" charset="0"/>
            </a:endParaRPr>
          </a:p>
        </p:txBody>
      </p:sp>
      <p:grpSp>
        <p:nvGrpSpPr>
          <p:cNvPr id="10" name="Group 43">
            <a:extLst>
              <a:ext uri="{FF2B5EF4-FFF2-40B4-BE49-F238E27FC236}">
                <a16:creationId xmlns:a16="http://schemas.microsoft.com/office/drawing/2014/main" id="{0D1EFDB6-6972-496A-4F1D-D8246BD6EB82}"/>
              </a:ext>
            </a:extLst>
          </p:cNvPr>
          <p:cNvGrpSpPr/>
          <p:nvPr/>
        </p:nvGrpSpPr>
        <p:grpSpPr>
          <a:xfrm>
            <a:off x="5019468" y="2114295"/>
            <a:ext cx="216700" cy="4102610"/>
            <a:chOff x="5786466" y="1958007"/>
            <a:chExt cx="216700" cy="4102610"/>
          </a:xfrm>
        </p:grpSpPr>
        <p:cxnSp>
          <p:nvCxnSpPr>
            <p:cNvPr id="11" name="Straight Connector 44">
              <a:extLst>
                <a:ext uri="{FF2B5EF4-FFF2-40B4-BE49-F238E27FC236}">
                  <a16:creationId xmlns:a16="http://schemas.microsoft.com/office/drawing/2014/main" id="{F3515CBD-037A-99F3-B835-08F225B30B46}"/>
                </a:ext>
              </a:extLst>
            </p:cNvPr>
            <p:cNvCxnSpPr/>
            <p:nvPr/>
          </p:nvCxnSpPr>
          <p:spPr>
            <a:xfrm>
              <a:off x="5786466" y="1958007"/>
              <a:ext cx="0" cy="410261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Isosceles Triangle 45">
              <a:extLst>
                <a:ext uri="{FF2B5EF4-FFF2-40B4-BE49-F238E27FC236}">
                  <a16:creationId xmlns:a16="http://schemas.microsoft.com/office/drawing/2014/main" id="{A20AAB17-66A4-A57E-ACFA-1B0969C86C4B}"/>
                </a:ext>
              </a:extLst>
            </p:cNvPr>
            <p:cNvSpPr/>
            <p:nvPr/>
          </p:nvSpPr>
          <p:spPr>
            <a:xfrm rot="5400000">
              <a:off x="5681853" y="3596180"/>
              <a:ext cx="431998" cy="2106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pic>
        <p:nvPicPr>
          <p:cNvPr id="15" name="Image 14">
            <a:extLst>
              <a:ext uri="{FF2B5EF4-FFF2-40B4-BE49-F238E27FC236}">
                <a16:creationId xmlns:a16="http://schemas.microsoft.com/office/drawing/2014/main" id="{2AEAF19F-B24A-62FF-448F-8BC288E4E2FA}"/>
              </a:ext>
            </a:extLst>
          </p:cNvPr>
          <p:cNvPicPr>
            <a:picLocks noChangeAspect="1"/>
          </p:cNvPicPr>
          <p:nvPr/>
        </p:nvPicPr>
        <p:blipFill>
          <a:blip r:embed="rId3"/>
          <a:stretch>
            <a:fillRect/>
          </a:stretch>
        </p:blipFill>
        <p:spPr>
          <a:xfrm>
            <a:off x="6096000" y="4727673"/>
            <a:ext cx="2921150" cy="1352620"/>
          </a:xfrm>
          <a:prstGeom prst="rect">
            <a:avLst/>
          </a:prstGeom>
        </p:spPr>
      </p:pic>
    </p:spTree>
    <p:extLst>
      <p:ext uri="{BB962C8B-B14F-4D97-AF65-F5344CB8AC3E}">
        <p14:creationId xmlns:p14="http://schemas.microsoft.com/office/powerpoint/2010/main" val="481481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22E8AA0-0CCB-ED59-F0F2-8C7F2BD88A29}"/>
              </a:ext>
            </a:extLst>
          </p:cNvPr>
          <p:cNvPicPr>
            <a:picLocks noChangeAspect="1"/>
          </p:cNvPicPr>
          <p:nvPr/>
        </p:nvPicPr>
        <p:blipFill>
          <a:blip r:embed="rId2"/>
          <a:stretch>
            <a:fillRect/>
          </a:stretch>
        </p:blipFill>
        <p:spPr>
          <a:xfrm>
            <a:off x="2935410" y="3817929"/>
            <a:ext cx="4769095" cy="1682836"/>
          </a:xfrm>
          <a:prstGeom prst="rect">
            <a:avLst/>
          </a:prstGeom>
        </p:spPr>
      </p:pic>
      <p:sp>
        <p:nvSpPr>
          <p:cNvPr id="3" name="Espace réservé du numéro de diapositive 2">
            <a:extLst>
              <a:ext uri="{FF2B5EF4-FFF2-40B4-BE49-F238E27FC236}">
                <a16:creationId xmlns:a16="http://schemas.microsoft.com/office/drawing/2014/main" id="{FD6B4B18-F4D5-A5FA-ED6A-71B046CEB154}"/>
              </a:ext>
            </a:extLst>
          </p:cNvPr>
          <p:cNvSpPr>
            <a:spLocks noGrp="1"/>
          </p:cNvSpPr>
          <p:nvPr>
            <p:ph type="sldNum" sz="quarter" idx="12"/>
          </p:nvPr>
        </p:nvSpPr>
        <p:spPr/>
        <p:txBody>
          <a:bodyPr/>
          <a:lstStyle/>
          <a:p>
            <a:fld id="{2A36D1C2-E2EA-4BC6-8911-429A8CF6BF49}" type="slidenum">
              <a:rPr lang="fr-CA" smtClean="0"/>
              <a:t>22</a:t>
            </a:fld>
            <a:endParaRPr lang="fr-CA"/>
          </a:p>
        </p:txBody>
      </p:sp>
      <p:sp>
        <p:nvSpPr>
          <p:cNvPr id="4" name="Arrow: Pentagon 4">
            <a:extLst>
              <a:ext uri="{FF2B5EF4-FFF2-40B4-BE49-F238E27FC236}">
                <a16:creationId xmlns:a16="http://schemas.microsoft.com/office/drawing/2014/main" id="{7E3B2F3F-6B9F-0566-75A2-33C891D5AE5E}"/>
              </a:ext>
            </a:extLst>
          </p:cNvPr>
          <p:cNvSpPr/>
          <p:nvPr/>
        </p:nvSpPr>
        <p:spPr>
          <a:xfrm>
            <a:off x="1106907" y="2027237"/>
            <a:ext cx="2926080" cy="1325564"/>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Intégration continue (CI)</a:t>
            </a:r>
          </a:p>
        </p:txBody>
      </p:sp>
      <p:sp>
        <p:nvSpPr>
          <p:cNvPr id="6" name="TextBox 6">
            <a:extLst>
              <a:ext uri="{FF2B5EF4-FFF2-40B4-BE49-F238E27FC236}">
                <a16:creationId xmlns:a16="http://schemas.microsoft.com/office/drawing/2014/main" id="{CA481917-8F5D-8177-FC84-C097E20CCC5F}"/>
              </a:ext>
            </a:extLst>
          </p:cNvPr>
          <p:cNvSpPr txBox="1"/>
          <p:nvPr/>
        </p:nvSpPr>
        <p:spPr>
          <a:xfrm>
            <a:off x="4300524" y="2057726"/>
            <a:ext cx="6807962" cy="1310529"/>
          </a:xfrm>
          <a:prstGeom prst="rect">
            <a:avLst/>
          </a:prstGeom>
          <a:noFill/>
          <a:ln>
            <a:solidFill>
              <a:schemeClr val="accent1"/>
            </a:solidFill>
          </a:ln>
        </p:spPr>
        <p:txBody>
          <a:bodyPr wrap="square" rtlCol="0">
            <a:noAutofit/>
          </a:bodyPr>
          <a:lstStyle/>
          <a:p>
            <a:pPr algn="l"/>
            <a:r>
              <a:rPr lang="fr-FR" sz="1600" b="0" i="0" dirty="0">
                <a:solidFill>
                  <a:srgbClr val="374151"/>
                </a:solidFill>
                <a:effectLst/>
                <a:latin typeface="Söhne"/>
              </a:rPr>
              <a:t>Les développeurs fusionnent régulièrement leur code dans un référentiel/répertoire partagé. À chaque fusion, des tests automatisés sont déclenchés pour identifier rapidement les erreurs. L'objectif principal de CI est d'assurer une détection précoce des problèmes d'intégration, favorisant ainsi un développement plus fluide, fiable et rapide.</a:t>
            </a:r>
            <a:endParaRPr lang="fr-FR" sz="1600" i="0" dirty="0">
              <a:effectLst/>
              <a:latin typeface="Calibri (Corps)"/>
              <a:cs typeface="Times New Roman" panose="02020603050405020304" pitchFamily="18" charset="0"/>
            </a:endParaRPr>
          </a:p>
        </p:txBody>
      </p:sp>
      <p:sp>
        <p:nvSpPr>
          <p:cNvPr id="8" name="Title 7">
            <a:extLst>
              <a:ext uri="{FF2B5EF4-FFF2-40B4-BE49-F238E27FC236}">
                <a16:creationId xmlns:a16="http://schemas.microsoft.com/office/drawing/2014/main" id="{9C140007-F5AB-CD51-972D-48FB6BE3FCD8}"/>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CI / CD </a:t>
            </a:r>
            <a:endParaRPr lang="fr-CA" sz="3200" b="1" spc="150" dirty="0">
              <a:solidFill>
                <a:srgbClr val="00206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1E51FC7-8078-586C-2477-3EE2EBBFB12C}"/>
              </a:ext>
            </a:extLst>
          </p:cNvPr>
          <p:cNvSpPr/>
          <p:nvPr/>
        </p:nvSpPr>
        <p:spPr>
          <a:xfrm>
            <a:off x="5938684" y="3991898"/>
            <a:ext cx="1484671" cy="1425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Phylactère : pensées 8">
            <a:extLst>
              <a:ext uri="{FF2B5EF4-FFF2-40B4-BE49-F238E27FC236}">
                <a16:creationId xmlns:a16="http://schemas.microsoft.com/office/drawing/2014/main" id="{A41F26C4-5ED3-F0B2-E08D-587D9FE4A2CA}"/>
              </a:ext>
            </a:extLst>
          </p:cNvPr>
          <p:cNvSpPr/>
          <p:nvPr/>
        </p:nvSpPr>
        <p:spPr>
          <a:xfrm rot="5400000">
            <a:off x="7541151" y="3139141"/>
            <a:ext cx="1310529" cy="3016046"/>
          </a:xfrm>
          <a:prstGeom prst="cloudCallout">
            <a:avLst>
              <a:gd name="adj1" fmla="val 4675"/>
              <a:gd name="adj2" fmla="val 69580"/>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800" b="0" i="0" dirty="0">
                <a:solidFill>
                  <a:schemeClr val="bg1"/>
                </a:solidFill>
                <a:effectLst/>
                <a:latin typeface="Söhne"/>
              </a:rPr>
              <a:t>Fusion du code et lancement des tests automatiques unitaires </a:t>
            </a:r>
            <a:endParaRPr lang="en-CA" dirty="0">
              <a:solidFill>
                <a:schemeClr val="bg1"/>
              </a:solidFill>
            </a:endParaRPr>
          </a:p>
        </p:txBody>
      </p:sp>
    </p:spTree>
    <p:extLst>
      <p:ext uri="{BB962C8B-B14F-4D97-AF65-F5344CB8AC3E}">
        <p14:creationId xmlns:p14="http://schemas.microsoft.com/office/powerpoint/2010/main" val="3603614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D6B4B18-F4D5-A5FA-ED6A-71B046CEB154}"/>
              </a:ext>
            </a:extLst>
          </p:cNvPr>
          <p:cNvSpPr>
            <a:spLocks noGrp="1"/>
          </p:cNvSpPr>
          <p:nvPr>
            <p:ph type="sldNum" sz="quarter" idx="12"/>
          </p:nvPr>
        </p:nvSpPr>
        <p:spPr/>
        <p:txBody>
          <a:bodyPr/>
          <a:lstStyle/>
          <a:p>
            <a:fld id="{2A36D1C2-E2EA-4BC6-8911-429A8CF6BF49}" type="slidenum">
              <a:rPr lang="fr-CA" smtClean="0"/>
              <a:t>23</a:t>
            </a:fld>
            <a:endParaRPr lang="fr-CA"/>
          </a:p>
        </p:txBody>
      </p:sp>
      <p:sp>
        <p:nvSpPr>
          <p:cNvPr id="8" name="Title 7">
            <a:extLst>
              <a:ext uri="{FF2B5EF4-FFF2-40B4-BE49-F238E27FC236}">
                <a16:creationId xmlns:a16="http://schemas.microsoft.com/office/drawing/2014/main" id="{9C140007-F5AB-CD51-972D-48FB6BE3FCD8}"/>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CI / CD </a:t>
            </a:r>
            <a:endParaRPr lang="fr-CA" sz="3200" b="1" spc="150" dirty="0">
              <a:solidFill>
                <a:srgbClr val="002060"/>
              </a:solidFill>
              <a:latin typeface="Arial" panose="020B0604020202020204" pitchFamily="34" charset="0"/>
              <a:cs typeface="Arial" panose="020B0604020202020204" pitchFamily="34" charset="0"/>
            </a:endParaRPr>
          </a:p>
        </p:txBody>
      </p:sp>
      <p:pic>
        <p:nvPicPr>
          <p:cNvPr id="7" name="Image 6" descr="Main d'un étudiant de sexe masculin sur le côté du menton">
            <a:extLst>
              <a:ext uri="{FF2B5EF4-FFF2-40B4-BE49-F238E27FC236}">
                <a16:creationId xmlns:a16="http://schemas.microsoft.com/office/drawing/2014/main" id="{AFB19685-E5D7-20F3-0E92-439E5C0E7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09700" y="3429000"/>
            <a:ext cx="437259" cy="746896"/>
          </a:xfrm>
          <a:prstGeom prst="rect">
            <a:avLst/>
          </a:prstGeom>
        </p:spPr>
      </p:pic>
      <p:pic>
        <p:nvPicPr>
          <p:cNvPr id="12" name="Graphique 11" descr="Écran avec un remplissage uni">
            <a:extLst>
              <a:ext uri="{FF2B5EF4-FFF2-40B4-BE49-F238E27FC236}">
                <a16:creationId xmlns:a16="http://schemas.microsoft.com/office/drawing/2014/main" id="{05908305-92AE-1D3C-8462-5003D23044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3550" y="2804652"/>
            <a:ext cx="914400" cy="914400"/>
          </a:xfrm>
          <a:prstGeom prst="rect">
            <a:avLst/>
          </a:prstGeom>
        </p:spPr>
      </p:pic>
      <p:pic>
        <p:nvPicPr>
          <p:cNvPr id="16" name="Graphique 15" descr="Presse-papiers mixte contour">
            <a:extLst>
              <a:ext uri="{FF2B5EF4-FFF2-40B4-BE49-F238E27FC236}">
                <a16:creationId xmlns:a16="http://schemas.microsoft.com/office/drawing/2014/main" id="{A6FA3EDF-7447-D06F-F448-F908C40B2B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3664" y="4636704"/>
            <a:ext cx="429806" cy="429806"/>
          </a:xfrm>
          <a:prstGeom prst="rect">
            <a:avLst/>
          </a:prstGeom>
        </p:spPr>
      </p:pic>
      <p:pic>
        <p:nvPicPr>
          <p:cNvPr id="18" name="Graphique 17" descr="Document avec un remplissage uni">
            <a:extLst>
              <a:ext uri="{FF2B5EF4-FFF2-40B4-BE49-F238E27FC236}">
                <a16:creationId xmlns:a16="http://schemas.microsoft.com/office/drawing/2014/main" id="{4F7CDF81-C0B4-93AD-A898-CC6D068A71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43664" y="4175896"/>
            <a:ext cx="494171" cy="494171"/>
          </a:xfrm>
          <a:prstGeom prst="rect">
            <a:avLst/>
          </a:prstGeom>
        </p:spPr>
      </p:pic>
      <p:cxnSp>
        <p:nvCxnSpPr>
          <p:cNvPr id="20" name="Connecteur droit avec flèche 19">
            <a:extLst>
              <a:ext uri="{FF2B5EF4-FFF2-40B4-BE49-F238E27FC236}">
                <a16:creationId xmlns:a16="http://schemas.microsoft.com/office/drawing/2014/main" id="{A81DED91-8248-EC33-5911-DCAD908DAD64}"/>
              </a:ext>
            </a:extLst>
          </p:cNvPr>
          <p:cNvCxnSpPr/>
          <p:nvPr/>
        </p:nvCxnSpPr>
        <p:spPr>
          <a:xfrm flipV="1">
            <a:off x="2558567" y="3549445"/>
            <a:ext cx="0" cy="626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725F060-BD5A-F131-48ED-4E7FFD5F9995}"/>
              </a:ext>
            </a:extLst>
          </p:cNvPr>
          <p:cNvSpPr/>
          <p:nvPr/>
        </p:nvSpPr>
        <p:spPr>
          <a:xfrm>
            <a:off x="3442698" y="3106994"/>
            <a:ext cx="461938" cy="322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Connecteur droit avec flèche 21">
            <a:extLst>
              <a:ext uri="{FF2B5EF4-FFF2-40B4-BE49-F238E27FC236}">
                <a16:creationId xmlns:a16="http://schemas.microsoft.com/office/drawing/2014/main" id="{D3E2B463-EED3-FD4F-F4D1-7D52F98977D3}"/>
              </a:ext>
            </a:extLst>
          </p:cNvPr>
          <p:cNvCxnSpPr>
            <a:cxnSpLocks/>
            <a:stCxn id="12" idx="3"/>
            <a:endCxn id="21" idx="1"/>
          </p:cNvCxnSpPr>
          <p:nvPr/>
        </p:nvCxnSpPr>
        <p:spPr>
          <a:xfrm>
            <a:off x="3047950" y="3261852"/>
            <a:ext cx="394748" cy="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AC323EB-E7C4-509F-DC7D-5182FAD024FE}"/>
              </a:ext>
            </a:extLst>
          </p:cNvPr>
          <p:cNvSpPr/>
          <p:nvPr/>
        </p:nvSpPr>
        <p:spPr>
          <a:xfrm>
            <a:off x="4193052" y="3058507"/>
            <a:ext cx="706063" cy="4488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 name="Graphique 29" descr="Cylindre contour">
            <a:extLst>
              <a:ext uri="{FF2B5EF4-FFF2-40B4-BE49-F238E27FC236}">
                <a16:creationId xmlns:a16="http://schemas.microsoft.com/office/drawing/2014/main" id="{41A19F58-EEEB-6D4A-43C6-7EB363B7D1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5870846" y="2223470"/>
            <a:ext cx="560720" cy="1976484"/>
          </a:xfrm>
          <a:prstGeom prst="rect">
            <a:avLst/>
          </a:prstGeom>
        </p:spPr>
      </p:pic>
      <p:pic>
        <p:nvPicPr>
          <p:cNvPr id="32" name="Graphique 31" descr="Cylindre avec un remplissage uni">
            <a:extLst>
              <a:ext uri="{FF2B5EF4-FFF2-40B4-BE49-F238E27FC236}">
                <a16:creationId xmlns:a16="http://schemas.microsoft.com/office/drawing/2014/main" id="{4E3C68DF-97F9-1E15-1AE1-142FEA6E95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3458" y="2892421"/>
            <a:ext cx="445082" cy="1325562"/>
          </a:xfrm>
          <a:prstGeom prst="rect">
            <a:avLst/>
          </a:prstGeom>
        </p:spPr>
      </p:pic>
      <p:sp>
        <p:nvSpPr>
          <p:cNvPr id="33" name="Arc 32">
            <a:extLst>
              <a:ext uri="{FF2B5EF4-FFF2-40B4-BE49-F238E27FC236}">
                <a16:creationId xmlns:a16="http://schemas.microsoft.com/office/drawing/2014/main" id="{2AD15E63-72F4-9568-BD54-B5F6F0B8987D}"/>
              </a:ext>
            </a:extLst>
          </p:cNvPr>
          <p:cNvSpPr/>
          <p:nvPr/>
        </p:nvSpPr>
        <p:spPr>
          <a:xfrm>
            <a:off x="5999985" y="3037438"/>
            <a:ext cx="45719" cy="6816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4" name="Arc 33">
            <a:extLst>
              <a:ext uri="{FF2B5EF4-FFF2-40B4-BE49-F238E27FC236}">
                <a16:creationId xmlns:a16="http://schemas.microsoft.com/office/drawing/2014/main" id="{C5200CCA-0C8B-F2CB-FB0A-ED93545F3EA2}"/>
              </a:ext>
            </a:extLst>
          </p:cNvPr>
          <p:cNvSpPr/>
          <p:nvPr/>
        </p:nvSpPr>
        <p:spPr>
          <a:xfrm>
            <a:off x="6262623" y="3053915"/>
            <a:ext cx="45719" cy="66513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5" name="ZoneTexte 34">
            <a:extLst>
              <a:ext uri="{FF2B5EF4-FFF2-40B4-BE49-F238E27FC236}">
                <a16:creationId xmlns:a16="http://schemas.microsoft.com/office/drawing/2014/main" id="{B3C9512F-F18A-9171-5BB5-2F2DC0C074CE}"/>
              </a:ext>
            </a:extLst>
          </p:cNvPr>
          <p:cNvSpPr txBox="1"/>
          <p:nvPr/>
        </p:nvSpPr>
        <p:spPr>
          <a:xfrm>
            <a:off x="5511910" y="3027046"/>
            <a:ext cx="153978" cy="369332"/>
          </a:xfrm>
          <a:prstGeom prst="rect">
            <a:avLst/>
          </a:prstGeom>
          <a:noFill/>
        </p:spPr>
        <p:txBody>
          <a:bodyPr wrap="square" rtlCol="0">
            <a:spAutoFit/>
          </a:bodyPr>
          <a:lstStyle/>
          <a:p>
            <a:r>
              <a:rPr lang="en-CA" dirty="0"/>
              <a:t>1</a:t>
            </a:r>
          </a:p>
        </p:txBody>
      </p:sp>
      <p:sp>
        <p:nvSpPr>
          <p:cNvPr id="36" name="ZoneTexte 35">
            <a:extLst>
              <a:ext uri="{FF2B5EF4-FFF2-40B4-BE49-F238E27FC236}">
                <a16:creationId xmlns:a16="http://schemas.microsoft.com/office/drawing/2014/main" id="{ED768620-1475-E767-661D-AF1592E51EE7}"/>
              </a:ext>
            </a:extLst>
          </p:cNvPr>
          <p:cNvSpPr txBox="1"/>
          <p:nvPr/>
        </p:nvSpPr>
        <p:spPr>
          <a:xfrm>
            <a:off x="5804727" y="3008913"/>
            <a:ext cx="153978" cy="369332"/>
          </a:xfrm>
          <a:prstGeom prst="rect">
            <a:avLst/>
          </a:prstGeom>
          <a:noFill/>
        </p:spPr>
        <p:txBody>
          <a:bodyPr wrap="square" rtlCol="0">
            <a:spAutoFit/>
          </a:bodyPr>
          <a:lstStyle/>
          <a:p>
            <a:r>
              <a:rPr lang="en-CA" dirty="0"/>
              <a:t>2</a:t>
            </a:r>
          </a:p>
        </p:txBody>
      </p:sp>
      <p:sp>
        <p:nvSpPr>
          <p:cNvPr id="37" name="ZoneTexte 36">
            <a:extLst>
              <a:ext uri="{FF2B5EF4-FFF2-40B4-BE49-F238E27FC236}">
                <a16:creationId xmlns:a16="http://schemas.microsoft.com/office/drawing/2014/main" id="{F0327589-6C81-24DB-D974-98BEBCACD98D}"/>
              </a:ext>
            </a:extLst>
          </p:cNvPr>
          <p:cNvSpPr txBox="1"/>
          <p:nvPr/>
        </p:nvSpPr>
        <p:spPr>
          <a:xfrm>
            <a:off x="6055177" y="3008913"/>
            <a:ext cx="153978" cy="369332"/>
          </a:xfrm>
          <a:prstGeom prst="rect">
            <a:avLst/>
          </a:prstGeom>
          <a:noFill/>
        </p:spPr>
        <p:txBody>
          <a:bodyPr wrap="square" rtlCol="0">
            <a:spAutoFit/>
          </a:bodyPr>
          <a:lstStyle/>
          <a:p>
            <a:r>
              <a:rPr lang="en-CA" dirty="0"/>
              <a:t>3</a:t>
            </a:r>
          </a:p>
        </p:txBody>
      </p:sp>
      <p:sp>
        <p:nvSpPr>
          <p:cNvPr id="38" name="ZoneTexte 37">
            <a:extLst>
              <a:ext uri="{FF2B5EF4-FFF2-40B4-BE49-F238E27FC236}">
                <a16:creationId xmlns:a16="http://schemas.microsoft.com/office/drawing/2014/main" id="{5AEBDEC7-E328-294D-2A71-9720E02A515E}"/>
              </a:ext>
            </a:extLst>
          </p:cNvPr>
          <p:cNvSpPr txBox="1"/>
          <p:nvPr/>
        </p:nvSpPr>
        <p:spPr>
          <a:xfrm>
            <a:off x="6253743" y="3020911"/>
            <a:ext cx="153978" cy="369332"/>
          </a:xfrm>
          <a:prstGeom prst="rect">
            <a:avLst/>
          </a:prstGeom>
          <a:noFill/>
        </p:spPr>
        <p:txBody>
          <a:bodyPr wrap="square" rtlCol="0">
            <a:spAutoFit/>
          </a:bodyPr>
          <a:lstStyle/>
          <a:p>
            <a:r>
              <a:rPr lang="en-CA" dirty="0"/>
              <a:t>4</a:t>
            </a:r>
          </a:p>
        </p:txBody>
      </p:sp>
      <p:cxnSp>
        <p:nvCxnSpPr>
          <p:cNvPr id="39" name="Connecteur droit avec flèche 38">
            <a:extLst>
              <a:ext uri="{FF2B5EF4-FFF2-40B4-BE49-F238E27FC236}">
                <a16:creationId xmlns:a16="http://schemas.microsoft.com/office/drawing/2014/main" id="{6E25FB96-B6FB-355D-6BEC-A0148998853B}"/>
              </a:ext>
            </a:extLst>
          </p:cNvPr>
          <p:cNvCxnSpPr>
            <a:cxnSpLocks/>
          </p:cNvCxnSpPr>
          <p:nvPr/>
        </p:nvCxnSpPr>
        <p:spPr>
          <a:xfrm>
            <a:off x="3817239" y="3261851"/>
            <a:ext cx="394748" cy="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27A4F70C-F6CD-CAB4-8E33-3EFC992BFC7E}"/>
              </a:ext>
            </a:extLst>
          </p:cNvPr>
          <p:cNvCxnSpPr>
            <a:cxnSpLocks/>
          </p:cNvCxnSpPr>
          <p:nvPr/>
        </p:nvCxnSpPr>
        <p:spPr>
          <a:xfrm>
            <a:off x="4962341" y="3254875"/>
            <a:ext cx="394748" cy="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7713A8C8-0F0E-D58A-6A3C-8AD115C5F58B}"/>
              </a:ext>
            </a:extLst>
          </p:cNvPr>
          <p:cNvCxnSpPr>
            <a:cxnSpLocks/>
          </p:cNvCxnSpPr>
          <p:nvPr/>
        </p:nvCxnSpPr>
        <p:spPr>
          <a:xfrm>
            <a:off x="6944447" y="3193579"/>
            <a:ext cx="394748" cy="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C1AB683F-9981-3286-5168-43C632D68D52}"/>
              </a:ext>
            </a:extLst>
          </p:cNvPr>
          <p:cNvSpPr/>
          <p:nvPr/>
        </p:nvSpPr>
        <p:spPr>
          <a:xfrm rot="5400000">
            <a:off x="7324028" y="3212900"/>
            <a:ext cx="45719" cy="55834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3" name="Arc 42">
            <a:extLst>
              <a:ext uri="{FF2B5EF4-FFF2-40B4-BE49-F238E27FC236}">
                <a16:creationId xmlns:a16="http://schemas.microsoft.com/office/drawing/2014/main" id="{8FE45E62-846F-A4CD-A3AA-582F1C981907}"/>
              </a:ext>
            </a:extLst>
          </p:cNvPr>
          <p:cNvSpPr/>
          <p:nvPr/>
        </p:nvSpPr>
        <p:spPr>
          <a:xfrm rot="5400000">
            <a:off x="7328431" y="3366155"/>
            <a:ext cx="45719" cy="55834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4" name="ZoneTexte 43">
            <a:extLst>
              <a:ext uri="{FF2B5EF4-FFF2-40B4-BE49-F238E27FC236}">
                <a16:creationId xmlns:a16="http://schemas.microsoft.com/office/drawing/2014/main" id="{CFB707FA-9121-B30D-FDDD-950B39DAA983}"/>
              </a:ext>
            </a:extLst>
          </p:cNvPr>
          <p:cNvSpPr txBox="1"/>
          <p:nvPr/>
        </p:nvSpPr>
        <p:spPr>
          <a:xfrm>
            <a:off x="7358617" y="3014294"/>
            <a:ext cx="153978" cy="369332"/>
          </a:xfrm>
          <a:prstGeom prst="rect">
            <a:avLst/>
          </a:prstGeom>
          <a:noFill/>
        </p:spPr>
        <p:txBody>
          <a:bodyPr wrap="square" rtlCol="0">
            <a:spAutoFit/>
          </a:bodyPr>
          <a:lstStyle/>
          <a:p>
            <a:r>
              <a:rPr lang="en-CA" dirty="0">
                <a:solidFill>
                  <a:schemeClr val="accent1"/>
                </a:solidFill>
              </a:rPr>
              <a:t>1</a:t>
            </a:r>
          </a:p>
        </p:txBody>
      </p:sp>
      <p:sp>
        <p:nvSpPr>
          <p:cNvPr id="45" name="ZoneTexte 44">
            <a:extLst>
              <a:ext uri="{FF2B5EF4-FFF2-40B4-BE49-F238E27FC236}">
                <a16:creationId xmlns:a16="http://schemas.microsoft.com/office/drawing/2014/main" id="{62F71C97-9ED9-BBAE-618C-A2D056F5E4BC}"/>
              </a:ext>
            </a:extLst>
          </p:cNvPr>
          <p:cNvSpPr txBox="1"/>
          <p:nvPr/>
        </p:nvSpPr>
        <p:spPr>
          <a:xfrm>
            <a:off x="7356367" y="3261851"/>
            <a:ext cx="153978" cy="338554"/>
          </a:xfrm>
          <a:prstGeom prst="rect">
            <a:avLst/>
          </a:prstGeom>
          <a:noFill/>
        </p:spPr>
        <p:txBody>
          <a:bodyPr wrap="square" rtlCol="0">
            <a:spAutoFit/>
          </a:bodyPr>
          <a:lstStyle/>
          <a:p>
            <a:r>
              <a:rPr lang="en-CA" sz="1600" dirty="0">
                <a:solidFill>
                  <a:schemeClr val="accent1"/>
                </a:solidFill>
              </a:rPr>
              <a:t>2</a:t>
            </a:r>
          </a:p>
        </p:txBody>
      </p:sp>
      <p:sp>
        <p:nvSpPr>
          <p:cNvPr id="46" name="ZoneTexte 45">
            <a:extLst>
              <a:ext uri="{FF2B5EF4-FFF2-40B4-BE49-F238E27FC236}">
                <a16:creationId xmlns:a16="http://schemas.microsoft.com/office/drawing/2014/main" id="{53C996F0-2A6B-FE14-0058-CE96A6BD1CB7}"/>
              </a:ext>
            </a:extLst>
          </p:cNvPr>
          <p:cNvSpPr txBox="1"/>
          <p:nvPr/>
        </p:nvSpPr>
        <p:spPr>
          <a:xfrm>
            <a:off x="7370144" y="3422439"/>
            <a:ext cx="153978" cy="338554"/>
          </a:xfrm>
          <a:prstGeom prst="rect">
            <a:avLst/>
          </a:prstGeom>
          <a:noFill/>
        </p:spPr>
        <p:txBody>
          <a:bodyPr wrap="square" rtlCol="0">
            <a:spAutoFit/>
          </a:bodyPr>
          <a:lstStyle/>
          <a:p>
            <a:r>
              <a:rPr lang="en-CA" sz="1600" dirty="0">
                <a:solidFill>
                  <a:schemeClr val="accent1"/>
                </a:solidFill>
              </a:rPr>
              <a:t>3</a:t>
            </a:r>
          </a:p>
        </p:txBody>
      </p:sp>
      <p:sp>
        <p:nvSpPr>
          <p:cNvPr id="47" name="Rectangle 46">
            <a:extLst>
              <a:ext uri="{FF2B5EF4-FFF2-40B4-BE49-F238E27FC236}">
                <a16:creationId xmlns:a16="http://schemas.microsoft.com/office/drawing/2014/main" id="{D2C00199-8832-B783-6A7B-8759E87D6160}"/>
              </a:ext>
            </a:extLst>
          </p:cNvPr>
          <p:cNvSpPr/>
          <p:nvPr/>
        </p:nvSpPr>
        <p:spPr>
          <a:xfrm>
            <a:off x="8240318" y="3483399"/>
            <a:ext cx="461938" cy="322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8" name="Graphique 47" descr="Écran avec un remplissage uni">
            <a:extLst>
              <a:ext uri="{FF2B5EF4-FFF2-40B4-BE49-F238E27FC236}">
                <a16:creationId xmlns:a16="http://schemas.microsoft.com/office/drawing/2014/main" id="{18ABBEF5-580F-622C-9DBA-000E7BE42D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66298" y="3268458"/>
            <a:ext cx="914400" cy="914400"/>
          </a:xfrm>
          <a:prstGeom prst="rect">
            <a:avLst/>
          </a:prstGeom>
        </p:spPr>
      </p:pic>
      <p:pic>
        <p:nvPicPr>
          <p:cNvPr id="49" name="Image 48" descr="Jeune garçon pouce en bas fronçant les sourcils">
            <a:extLst>
              <a:ext uri="{FF2B5EF4-FFF2-40B4-BE49-F238E27FC236}">
                <a16:creationId xmlns:a16="http://schemas.microsoft.com/office/drawing/2014/main" id="{BC30AD18-5D74-CE6B-F094-ED6FF51EB0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2197" y="4127548"/>
            <a:ext cx="286405" cy="902446"/>
          </a:xfrm>
          <a:prstGeom prst="rect">
            <a:avLst/>
          </a:prstGeom>
        </p:spPr>
      </p:pic>
      <p:cxnSp>
        <p:nvCxnSpPr>
          <p:cNvPr id="50" name="Connecteur droit avec flèche 49">
            <a:extLst>
              <a:ext uri="{FF2B5EF4-FFF2-40B4-BE49-F238E27FC236}">
                <a16:creationId xmlns:a16="http://schemas.microsoft.com/office/drawing/2014/main" id="{678AD6B1-6056-1AA0-176F-0CEFB71D9653}"/>
              </a:ext>
            </a:extLst>
          </p:cNvPr>
          <p:cNvCxnSpPr>
            <a:cxnSpLocks/>
          </p:cNvCxnSpPr>
          <p:nvPr/>
        </p:nvCxnSpPr>
        <p:spPr>
          <a:xfrm flipH="1">
            <a:off x="8702256" y="3686489"/>
            <a:ext cx="492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12762B8B-E4CE-C4DE-2B0C-ED2F22C5B721}"/>
              </a:ext>
            </a:extLst>
          </p:cNvPr>
          <p:cNvCxnSpPr>
            <a:cxnSpLocks/>
          </p:cNvCxnSpPr>
          <p:nvPr/>
        </p:nvCxnSpPr>
        <p:spPr>
          <a:xfrm flipH="1">
            <a:off x="7708540" y="3668187"/>
            <a:ext cx="492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E3A00BB0-888D-80B0-AD4B-03BF7158D90B}"/>
              </a:ext>
            </a:extLst>
          </p:cNvPr>
          <p:cNvCxnSpPr>
            <a:cxnSpLocks/>
            <a:stCxn id="49" idx="1"/>
            <a:endCxn id="48" idx="3"/>
          </p:cNvCxnSpPr>
          <p:nvPr/>
        </p:nvCxnSpPr>
        <p:spPr>
          <a:xfrm flipH="1" flipV="1">
            <a:off x="9980698" y="3725658"/>
            <a:ext cx="311499" cy="853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5F81FD6A-69E4-7793-719D-463201654D23}"/>
              </a:ext>
            </a:extLst>
          </p:cNvPr>
          <p:cNvSpPr txBox="1"/>
          <p:nvPr/>
        </p:nvSpPr>
        <p:spPr>
          <a:xfrm>
            <a:off x="1352353" y="4209439"/>
            <a:ext cx="704906" cy="369332"/>
          </a:xfrm>
          <a:prstGeom prst="rect">
            <a:avLst/>
          </a:prstGeom>
          <a:noFill/>
        </p:spPr>
        <p:txBody>
          <a:bodyPr wrap="square" rtlCol="0">
            <a:spAutoFit/>
          </a:bodyPr>
          <a:lstStyle/>
          <a:p>
            <a:r>
              <a:rPr lang="en-CA" dirty="0"/>
              <a:t>Dev.</a:t>
            </a:r>
          </a:p>
        </p:txBody>
      </p:sp>
      <p:sp>
        <p:nvSpPr>
          <p:cNvPr id="59" name="ZoneTexte 58">
            <a:extLst>
              <a:ext uri="{FF2B5EF4-FFF2-40B4-BE49-F238E27FC236}">
                <a16:creationId xmlns:a16="http://schemas.microsoft.com/office/drawing/2014/main" id="{7680FD64-7BE7-A2A1-E01B-E1771EF07117}"/>
              </a:ext>
            </a:extLst>
          </p:cNvPr>
          <p:cNvSpPr txBox="1"/>
          <p:nvPr/>
        </p:nvSpPr>
        <p:spPr>
          <a:xfrm>
            <a:off x="8178620" y="3782882"/>
            <a:ext cx="551952" cy="369332"/>
          </a:xfrm>
          <a:prstGeom prst="rect">
            <a:avLst/>
          </a:prstGeom>
          <a:noFill/>
        </p:spPr>
        <p:txBody>
          <a:bodyPr wrap="square" rtlCol="0">
            <a:spAutoFit/>
          </a:bodyPr>
          <a:lstStyle/>
          <a:p>
            <a:r>
              <a:rPr lang="en-CA" dirty="0"/>
              <a:t>Git</a:t>
            </a:r>
          </a:p>
        </p:txBody>
      </p:sp>
      <p:sp>
        <p:nvSpPr>
          <p:cNvPr id="60" name="ZoneTexte 59">
            <a:extLst>
              <a:ext uri="{FF2B5EF4-FFF2-40B4-BE49-F238E27FC236}">
                <a16:creationId xmlns:a16="http://schemas.microsoft.com/office/drawing/2014/main" id="{49C96148-5B43-F83A-1C1A-8E81A09BF764}"/>
              </a:ext>
            </a:extLst>
          </p:cNvPr>
          <p:cNvSpPr txBox="1"/>
          <p:nvPr/>
        </p:nvSpPr>
        <p:spPr>
          <a:xfrm>
            <a:off x="7211603" y="4053005"/>
            <a:ext cx="967017" cy="646331"/>
          </a:xfrm>
          <a:prstGeom prst="rect">
            <a:avLst/>
          </a:prstGeom>
          <a:noFill/>
        </p:spPr>
        <p:txBody>
          <a:bodyPr wrap="square" rtlCol="0">
            <a:spAutoFit/>
          </a:bodyPr>
          <a:lstStyle/>
          <a:p>
            <a:r>
              <a:rPr lang="en-CA" dirty="0"/>
              <a:t>CD pipeline</a:t>
            </a:r>
          </a:p>
        </p:txBody>
      </p:sp>
      <p:sp>
        <p:nvSpPr>
          <p:cNvPr id="61" name="ZoneTexte 60">
            <a:extLst>
              <a:ext uri="{FF2B5EF4-FFF2-40B4-BE49-F238E27FC236}">
                <a16:creationId xmlns:a16="http://schemas.microsoft.com/office/drawing/2014/main" id="{C1BDCC1B-CFD5-1949-C286-5AA8A661C34F}"/>
              </a:ext>
            </a:extLst>
          </p:cNvPr>
          <p:cNvSpPr txBox="1"/>
          <p:nvPr/>
        </p:nvSpPr>
        <p:spPr>
          <a:xfrm>
            <a:off x="5656859" y="3437827"/>
            <a:ext cx="967017" cy="646331"/>
          </a:xfrm>
          <a:prstGeom prst="rect">
            <a:avLst/>
          </a:prstGeom>
          <a:noFill/>
        </p:spPr>
        <p:txBody>
          <a:bodyPr wrap="square" rtlCol="0">
            <a:spAutoFit/>
          </a:bodyPr>
          <a:lstStyle/>
          <a:p>
            <a:r>
              <a:rPr lang="en-CA" dirty="0"/>
              <a:t>CI pipeline</a:t>
            </a:r>
          </a:p>
        </p:txBody>
      </p:sp>
      <p:sp>
        <p:nvSpPr>
          <p:cNvPr id="62" name="ZoneTexte 61">
            <a:extLst>
              <a:ext uri="{FF2B5EF4-FFF2-40B4-BE49-F238E27FC236}">
                <a16:creationId xmlns:a16="http://schemas.microsoft.com/office/drawing/2014/main" id="{259180B5-5B93-2177-CA77-A045577638D3}"/>
              </a:ext>
            </a:extLst>
          </p:cNvPr>
          <p:cNvSpPr txBox="1"/>
          <p:nvPr/>
        </p:nvSpPr>
        <p:spPr>
          <a:xfrm>
            <a:off x="3415980" y="3387962"/>
            <a:ext cx="551952" cy="369332"/>
          </a:xfrm>
          <a:prstGeom prst="rect">
            <a:avLst/>
          </a:prstGeom>
          <a:noFill/>
        </p:spPr>
        <p:txBody>
          <a:bodyPr wrap="square" rtlCol="0">
            <a:spAutoFit/>
          </a:bodyPr>
          <a:lstStyle/>
          <a:p>
            <a:r>
              <a:rPr lang="en-CA" dirty="0"/>
              <a:t>Git</a:t>
            </a:r>
          </a:p>
        </p:txBody>
      </p:sp>
      <p:sp>
        <p:nvSpPr>
          <p:cNvPr id="63" name="ZoneTexte 62">
            <a:extLst>
              <a:ext uri="{FF2B5EF4-FFF2-40B4-BE49-F238E27FC236}">
                <a16:creationId xmlns:a16="http://schemas.microsoft.com/office/drawing/2014/main" id="{4EA411C4-ED0C-3E3E-AC46-9D78B8322227}"/>
              </a:ext>
            </a:extLst>
          </p:cNvPr>
          <p:cNvSpPr txBox="1"/>
          <p:nvPr/>
        </p:nvSpPr>
        <p:spPr>
          <a:xfrm>
            <a:off x="4150052" y="3526012"/>
            <a:ext cx="947974" cy="646331"/>
          </a:xfrm>
          <a:prstGeom prst="rect">
            <a:avLst/>
          </a:prstGeom>
          <a:noFill/>
        </p:spPr>
        <p:txBody>
          <a:bodyPr wrap="square" rtlCol="0">
            <a:spAutoFit/>
          </a:bodyPr>
          <a:lstStyle/>
          <a:p>
            <a:r>
              <a:rPr lang="en-CA" dirty="0" err="1"/>
              <a:t>Github</a:t>
            </a:r>
            <a:r>
              <a:rPr lang="en-CA" dirty="0"/>
              <a:t>/ Jenkins </a:t>
            </a:r>
          </a:p>
        </p:txBody>
      </p:sp>
      <p:sp>
        <p:nvSpPr>
          <p:cNvPr id="64" name="ZoneTexte 63">
            <a:extLst>
              <a:ext uri="{FF2B5EF4-FFF2-40B4-BE49-F238E27FC236}">
                <a16:creationId xmlns:a16="http://schemas.microsoft.com/office/drawing/2014/main" id="{521BA9FC-5194-5F36-4F33-F92CB06C9ABE}"/>
              </a:ext>
            </a:extLst>
          </p:cNvPr>
          <p:cNvSpPr txBox="1"/>
          <p:nvPr/>
        </p:nvSpPr>
        <p:spPr>
          <a:xfrm>
            <a:off x="10430124" y="5219000"/>
            <a:ext cx="551952" cy="369332"/>
          </a:xfrm>
          <a:prstGeom prst="rect">
            <a:avLst/>
          </a:prstGeom>
          <a:noFill/>
        </p:spPr>
        <p:txBody>
          <a:bodyPr wrap="square" rtlCol="0">
            <a:spAutoFit/>
          </a:bodyPr>
          <a:lstStyle/>
          <a:p>
            <a:r>
              <a:rPr lang="en-CA" dirty="0"/>
              <a:t>QA</a:t>
            </a:r>
          </a:p>
        </p:txBody>
      </p:sp>
    </p:spTree>
    <p:extLst>
      <p:ext uri="{BB962C8B-B14F-4D97-AF65-F5344CB8AC3E}">
        <p14:creationId xmlns:p14="http://schemas.microsoft.com/office/powerpoint/2010/main" val="1383132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D6B4B18-F4D5-A5FA-ED6A-71B046CEB154}"/>
              </a:ext>
            </a:extLst>
          </p:cNvPr>
          <p:cNvSpPr>
            <a:spLocks noGrp="1"/>
          </p:cNvSpPr>
          <p:nvPr>
            <p:ph type="sldNum" sz="quarter" idx="12"/>
          </p:nvPr>
        </p:nvSpPr>
        <p:spPr/>
        <p:txBody>
          <a:bodyPr/>
          <a:lstStyle/>
          <a:p>
            <a:fld id="{2A36D1C2-E2EA-4BC6-8911-429A8CF6BF49}" type="slidenum">
              <a:rPr lang="fr-CA" smtClean="0"/>
              <a:t>24</a:t>
            </a:fld>
            <a:endParaRPr lang="fr-CA"/>
          </a:p>
        </p:txBody>
      </p:sp>
      <p:sp>
        <p:nvSpPr>
          <p:cNvPr id="4" name="Arrow: Pentagon 4">
            <a:extLst>
              <a:ext uri="{FF2B5EF4-FFF2-40B4-BE49-F238E27FC236}">
                <a16:creationId xmlns:a16="http://schemas.microsoft.com/office/drawing/2014/main" id="{7E3B2F3F-6B9F-0566-75A2-33C891D5AE5E}"/>
              </a:ext>
            </a:extLst>
          </p:cNvPr>
          <p:cNvSpPr/>
          <p:nvPr/>
        </p:nvSpPr>
        <p:spPr>
          <a:xfrm>
            <a:off x="1106907" y="2027237"/>
            <a:ext cx="2926080" cy="1325564"/>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Livraison /ou Déploiement  continu (CD)</a:t>
            </a:r>
          </a:p>
        </p:txBody>
      </p:sp>
      <p:sp>
        <p:nvSpPr>
          <p:cNvPr id="6" name="TextBox 6">
            <a:extLst>
              <a:ext uri="{FF2B5EF4-FFF2-40B4-BE49-F238E27FC236}">
                <a16:creationId xmlns:a16="http://schemas.microsoft.com/office/drawing/2014/main" id="{CA481917-8F5D-8177-FC84-C097E20CCC5F}"/>
              </a:ext>
            </a:extLst>
          </p:cNvPr>
          <p:cNvSpPr txBox="1"/>
          <p:nvPr/>
        </p:nvSpPr>
        <p:spPr>
          <a:xfrm>
            <a:off x="4300524" y="2057726"/>
            <a:ext cx="6807962" cy="1310529"/>
          </a:xfrm>
          <a:prstGeom prst="rect">
            <a:avLst/>
          </a:prstGeom>
          <a:noFill/>
          <a:ln>
            <a:solidFill>
              <a:schemeClr val="accent1"/>
            </a:solidFill>
          </a:ln>
        </p:spPr>
        <p:txBody>
          <a:bodyPr wrap="square" rtlCol="0">
            <a:noAutofit/>
          </a:bodyPr>
          <a:lstStyle/>
          <a:p>
            <a:pPr algn="l"/>
            <a:r>
              <a:rPr lang="fr-FR" sz="1600" b="0" i="0" dirty="0">
                <a:solidFill>
                  <a:srgbClr val="374151"/>
                </a:solidFill>
                <a:effectLst/>
                <a:latin typeface="Söhne"/>
              </a:rPr>
              <a:t>Automatiser le processus de mise en production des applications. Après chaque modification de code réussie et intégrée, le déploiement continu permet de libérer automatiquement les nouvelles fonctionnalités ou corrections, assurant une livraison rapide et fiable des mises à jour logicielles.</a:t>
            </a:r>
            <a:endParaRPr lang="fr-FR" sz="1600" i="0" dirty="0">
              <a:effectLst/>
              <a:latin typeface="Calibri (Corps)"/>
              <a:cs typeface="Times New Roman" panose="02020603050405020304" pitchFamily="18" charset="0"/>
            </a:endParaRPr>
          </a:p>
        </p:txBody>
      </p:sp>
      <p:sp>
        <p:nvSpPr>
          <p:cNvPr id="8" name="Title 7">
            <a:extLst>
              <a:ext uri="{FF2B5EF4-FFF2-40B4-BE49-F238E27FC236}">
                <a16:creationId xmlns:a16="http://schemas.microsoft.com/office/drawing/2014/main" id="{9C140007-F5AB-CD51-972D-48FB6BE3FCD8}"/>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CI / CD </a:t>
            </a:r>
            <a:endParaRPr lang="fr-CA" sz="3200" b="1" spc="150" dirty="0">
              <a:solidFill>
                <a:srgbClr val="002060"/>
              </a:solidFill>
              <a:latin typeface="Arial" panose="020B0604020202020204" pitchFamily="34" charset="0"/>
              <a:cs typeface="Arial" panose="020B0604020202020204" pitchFamily="34" charset="0"/>
            </a:endParaRPr>
          </a:p>
        </p:txBody>
      </p:sp>
      <p:pic>
        <p:nvPicPr>
          <p:cNvPr id="7" name="Image 6">
            <a:extLst>
              <a:ext uri="{FF2B5EF4-FFF2-40B4-BE49-F238E27FC236}">
                <a16:creationId xmlns:a16="http://schemas.microsoft.com/office/drawing/2014/main" id="{D2983C50-8F32-81B8-3AC2-2E6C31A81749}"/>
              </a:ext>
            </a:extLst>
          </p:cNvPr>
          <p:cNvPicPr>
            <a:picLocks noChangeAspect="1"/>
          </p:cNvPicPr>
          <p:nvPr/>
        </p:nvPicPr>
        <p:blipFill>
          <a:blip r:embed="rId2"/>
          <a:stretch>
            <a:fillRect/>
          </a:stretch>
        </p:blipFill>
        <p:spPr>
          <a:xfrm>
            <a:off x="1694413" y="3875034"/>
            <a:ext cx="4476980" cy="628682"/>
          </a:xfrm>
          <a:prstGeom prst="rect">
            <a:avLst/>
          </a:prstGeom>
        </p:spPr>
      </p:pic>
      <p:pic>
        <p:nvPicPr>
          <p:cNvPr id="11" name="Image 10">
            <a:extLst>
              <a:ext uri="{FF2B5EF4-FFF2-40B4-BE49-F238E27FC236}">
                <a16:creationId xmlns:a16="http://schemas.microsoft.com/office/drawing/2014/main" id="{6C0B31E5-214F-D2DA-2978-D2D62B681389}"/>
              </a:ext>
            </a:extLst>
          </p:cNvPr>
          <p:cNvPicPr>
            <a:picLocks noChangeAspect="1"/>
          </p:cNvPicPr>
          <p:nvPr/>
        </p:nvPicPr>
        <p:blipFill>
          <a:blip r:embed="rId2"/>
          <a:stretch>
            <a:fillRect/>
          </a:stretch>
        </p:blipFill>
        <p:spPr>
          <a:xfrm>
            <a:off x="1694413" y="5305713"/>
            <a:ext cx="4476980" cy="628682"/>
          </a:xfrm>
          <a:prstGeom prst="rect">
            <a:avLst/>
          </a:prstGeom>
        </p:spPr>
      </p:pic>
      <p:sp>
        <p:nvSpPr>
          <p:cNvPr id="13" name="ZoneTexte 12">
            <a:extLst>
              <a:ext uri="{FF2B5EF4-FFF2-40B4-BE49-F238E27FC236}">
                <a16:creationId xmlns:a16="http://schemas.microsoft.com/office/drawing/2014/main" id="{B5AC1A38-857C-B393-B84F-9C91636A7878}"/>
              </a:ext>
            </a:extLst>
          </p:cNvPr>
          <p:cNvSpPr txBox="1"/>
          <p:nvPr/>
        </p:nvSpPr>
        <p:spPr>
          <a:xfrm>
            <a:off x="1582994" y="4503716"/>
            <a:ext cx="875071" cy="369332"/>
          </a:xfrm>
          <a:prstGeom prst="rect">
            <a:avLst/>
          </a:prstGeom>
          <a:noFill/>
        </p:spPr>
        <p:txBody>
          <a:bodyPr wrap="square" rtlCol="0">
            <a:spAutoFit/>
          </a:bodyPr>
          <a:lstStyle/>
          <a:p>
            <a:r>
              <a:rPr lang="en-CA" dirty="0"/>
              <a:t>D</a:t>
            </a:r>
            <a:r>
              <a:rPr lang="fr-FR" sz="1800" b="0" i="0" dirty="0">
                <a:effectLst/>
                <a:latin typeface="Söhne"/>
              </a:rPr>
              <a:t>é</a:t>
            </a:r>
            <a:r>
              <a:rPr lang="en-CA" dirty="0"/>
              <a:t>but </a:t>
            </a:r>
          </a:p>
        </p:txBody>
      </p:sp>
      <p:sp>
        <p:nvSpPr>
          <p:cNvPr id="14" name="ZoneTexte 13">
            <a:extLst>
              <a:ext uri="{FF2B5EF4-FFF2-40B4-BE49-F238E27FC236}">
                <a16:creationId xmlns:a16="http://schemas.microsoft.com/office/drawing/2014/main" id="{7BD4858E-A5CF-CAC8-4928-6011009750CF}"/>
              </a:ext>
            </a:extLst>
          </p:cNvPr>
          <p:cNvSpPr txBox="1"/>
          <p:nvPr/>
        </p:nvSpPr>
        <p:spPr>
          <a:xfrm>
            <a:off x="2620406" y="4484593"/>
            <a:ext cx="1510884" cy="369332"/>
          </a:xfrm>
          <a:prstGeom prst="rect">
            <a:avLst/>
          </a:prstGeom>
          <a:noFill/>
        </p:spPr>
        <p:txBody>
          <a:bodyPr wrap="square" rtlCol="0">
            <a:spAutoFit/>
          </a:bodyPr>
          <a:lstStyle/>
          <a:p>
            <a:r>
              <a:rPr lang="en-CA" dirty="0" err="1"/>
              <a:t>Automatique</a:t>
            </a:r>
            <a:r>
              <a:rPr lang="en-CA" dirty="0"/>
              <a:t> </a:t>
            </a:r>
          </a:p>
        </p:txBody>
      </p:sp>
      <p:sp>
        <p:nvSpPr>
          <p:cNvPr id="15" name="ZoneTexte 14">
            <a:extLst>
              <a:ext uri="{FF2B5EF4-FFF2-40B4-BE49-F238E27FC236}">
                <a16:creationId xmlns:a16="http://schemas.microsoft.com/office/drawing/2014/main" id="{031814DE-B80A-FA5A-27E8-4448AA1EB891}"/>
              </a:ext>
            </a:extLst>
          </p:cNvPr>
          <p:cNvSpPr txBox="1"/>
          <p:nvPr/>
        </p:nvSpPr>
        <p:spPr>
          <a:xfrm>
            <a:off x="4154457" y="4501613"/>
            <a:ext cx="1510884" cy="369332"/>
          </a:xfrm>
          <a:prstGeom prst="rect">
            <a:avLst/>
          </a:prstGeom>
          <a:noFill/>
        </p:spPr>
        <p:txBody>
          <a:bodyPr wrap="square" rtlCol="0">
            <a:spAutoFit/>
          </a:bodyPr>
          <a:lstStyle/>
          <a:p>
            <a:r>
              <a:rPr lang="en-CA" dirty="0"/>
              <a:t>Manuel</a:t>
            </a:r>
          </a:p>
        </p:txBody>
      </p:sp>
      <p:sp>
        <p:nvSpPr>
          <p:cNvPr id="16" name="ZoneTexte 15">
            <a:extLst>
              <a:ext uri="{FF2B5EF4-FFF2-40B4-BE49-F238E27FC236}">
                <a16:creationId xmlns:a16="http://schemas.microsoft.com/office/drawing/2014/main" id="{EFB8AB1A-674C-E18D-E57B-9A7DC65247A4}"/>
              </a:ext>
            </a:extLst>
          </p:cNvPr>
          <p:cNvSpPr txBox="1"/>
          <p:nvPr/>
        </p:nvSpPr>
        <p:spPr>
          <a:xfrm>
            <a:off x="5184865" y="4484593"/>
            <a:ext cx="1510884" cy="369332"/>
          </a:xfrm>
          <a:prstGeom prst="rect">
            <a:avLst/>
          </a:prstGeom>
          <a:noFill/>
        </p:spPr>
        <p:txBody>
          <a:bodyPr wrap="square" rtlCol="0">
            <a:spAutoFit/>
          </a:bodyPr>
          <a:lstStyle/>
          <a:p>
            <a:r>
              <a:rPr lang="en-CA" dirty="0"/>
              <a:t>D</a:t>
            </a:r>
            <a:r>
              <a:rPr lang="fr-FR" sz="1800" b="0" i="0" dirty="0">
                <a:effectLst/>
                <a:latin typeface="Söhne"/>
              </a:rPr>
              <a:t>é</a:t>
            </a:r>
            <a:r>
              <a:rPr lang="en-CA" dirty="0" err="1"/>
              <a:t>ploiement</a:t>
            </a:r>
            <a:r>
              <a:rPr lang="en-CA" dirty="0"/>
              <a:t> </a:t>
            </a:r>
          </a:p>
        </p:txBody>
      </p:sp>
      <p:pic>
        <p:nvPicPr>
          <p:cNvPr id="17" name="Graphique 16" descr="Écran tactile avec un remplissage uni">
            <a:extLst>
              <a:ext uri="{FF2B5EF4-FFF2-40B4-BE49-F238E27FC236}">
                <a16:creationId xmlns:a16="http://schemas.microsoft.com/office/drawing/2014/main" id="{14112307-B719-1C13-9158-EC5DAE113B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0834" y="4859348"/>
            <a:ext cx="546100" cy="546100"/>
          </a:xfrm>
          <a:prstGeom prst="rect">
            <a:avLst/>
          </a:prstGeom>
        </p:spPr>
      </p:pic>
      <p:sp>
        <p:nvSpPr>
          <p:cNvPr id="18" name="ZoneTexte 17">
            <a:extLst>
              <a:ext uri="{FF2B5EF4-FFF2-40B4-BE49-F238E27FC236}">
                <a16:creationId xmlns:a16="http://schemas.microsoft.com/office/drawing/2014/main" id="{05C4A5AC-620F-0817-8B5B-9C17F449F52E}"/>
              </a:ext>
            </a:extLst>
          </p:cNvPr>
          <p:cNvSpPr txBox="1"/>
          <p:nvPr/>
        </p:nvSpPr>
        <p:spPr>
          <a:xfrm>
            <a:off x="1571888" y="6002298"/>
            <a:ext cx="875071" cy="369332"/>
          </a:xfrm>
          <a:prstGeom prst="rect">
            <a:avLst/>
          </a:prstGeom>
          <a:noFill/>
        </p:spPr>
        <p:txBody>
          <a:bodyPr wrap="square" rtlCol="0">
            <a:spAutoFit/>
          </a:bodyPr>
          <a:lstStyle/>
          <a:p>
            <a:r>
              <a:rPr lang="en-CA" dirty="0"/>
              <a:t>D</a:t>
            </a:r>
            <a:r>
              <a:rPr lang="fr-FR" sz="1800" b="0" i="0" dirty="0">
                <a:effectLst/>
                <a:latin typeface="Söhne"/>
              </a:rPr>
              <a:t>é</a:t>
            </a:r>
            <a:r>
              <a:rPr lang="en-CA" dirty="0"/>
              <a:t>but </a:t>
            </a:r>
          </a:p>
        </p:txBody>
      </p:sp>
      <p:sp>
        <p:nvSpPr>
          <p:cNvPr id="19" name="ZoneTexte 18">
            <a:extLst>
              <a:ext uri="{FF2B5EF4-FFF2-40B4-BE49-F238E27FC236}">
                <a16:creationId xmlns:a16="http://schemas.microsoft.com/office/drawing/2014/main" id="{BBE66B02-48B6-2329-9A7F-5B36B510697B}"/>
              </a:ext>
            </a:extLst>
          </p:cNvPr>
          <p:cNvSpPr txBox="1"/>
          <p:nvPr/>
        </p:nvSpPr>
        <p:spPr>
          <a:xfrm>
            <a:off x="2609300" y="5983175"/>
            <a:ext cx="1510884" cy="369332"/>
          </a:xfrm>
          <a:prstGeom prst="rect">
            <a:avLst/>
          </a:prstGeom>
          <a:noFill/>
        </p:spPr>
        <p:txBody>
          <a:bodyPr wrap="square" rtlCol="0">
            <a:spAutoFit/>
          </a:bodyPr>
          <a:lstStyle/>
          <a:p>
            <a:r>
              <a:rPr lang="en-CA" dirty="0" err="1"/>
              <a:t>Automatique</a:t>
            </a:r>
            <a:r>
              <a:rPr lang="en-CA" dirty="0"/>
              <a:t> </a:t>
            </a:r>
          </a:p>
        </p:txBody>
      </p:sp>
      <p:sp>
        <p:nvSpPr>
          <p:cNvPr id="20" name="ZoneTexte 19">
            <a:extLst>
              <a:ext uri="{FF2B5EF4-FFF2-40B4-BE49-F238E27FC236}">
                <a16:creationId xmlns:a16="http://schemas.microsoft.com/office/drawing/2014/main" id="{26E86B20-1D5A-8F31-ECF7-7E797B498A8A}"/>
              </a:ext>
            </a:extLst>
          </p:cNvPr>
          <p:cNvSpPr txBox="1"/>
          <p:nvPr/>
        </p:nvSpPr>
        <p:spPr>
          <a:xfrm>
            <a:off x="4143351" y="6017057"/>
            <a:ext cx="875071" cy="369332"/>
          </a:xfrm>
          <a:prstGeom prst="rect">
            <a:avLst/>
          </a:prstGeom>
          <a:noFill/>
        </p:spPr>
        <p:txBody>
          <a:bodyPr wrap="square" rtlCol="0">
            <a:spAutoFit/>
          </a:bodyPr>
          <a:lstStyle/>
          <a:p>
            <a:pPr algn="ctr"/>
            <a:r>
              <a:rPr lang="en-CA" dirty="0"/>
              <a:t>?</a:t>
            </a:r>
          </a:p>
        </p:txBody>
      </p:sp>
      <p:sp>
        <p:nvSpPr>
          <p:cNvPr id="21" name="ZoneTexte 20">
            <a:extLst>
              <a:ext uri="{FF2B5EF4-FFF2-40B4-BE49-F238E27FC236}">
                <a16:creationId xmlns:a16="http://schemas.microsoft.com/office/drawing/2014/main" id="{C24A2ACA-70D8-0EAD-555B-F4E60FFA3C39}"/>
              </a:ext>
            </a:extLst>
          </p:cNvPr>
          <p:cNvSpPr txBox="1"/>
          <p:nvPr/>
        </p:nvSpPr>
        <p:spPr>
          <a:xfrm>
            <a:off x="5173759" y="5983175"/>
            <a:ext cx="1510884" cy="369332"/>
          </a:xfrm>
          <a:prstGeom prst="rect">
            <a:avLst/>
          </a:prstGeom>
          <a:noFill/>
        </p:spPr>
        <p:txBody>
          <a:bodyPr wrap="square" rtlCol="0">
            <a:spAutoFit/>
          </a:bodyPr>
          <a:lstStyle/>
          <a:p>
            <a:r>
              <a:rPr lang="en-CA" dirty="0"/>
              <a:t>D</a:t>
            </a:r>
            <a:r>
              <a:rPr lang="fr-FR" sz="1800" b="0" i="0" dirty="0">
                <a:effectLst/>
                <a:latin typeface="Söhne"/>
              </a:rPr>
              <a:t>é</a:t>
            </a:r>
            <a:r>
              <a:rPr lang="en-CA" dirty="0" err="1"/>
              <a:t>ploiement</a:t>
            </a:r>
            <a:r>
              <a:rPr lang="en-CA" dirty="0"/>
              <a:t> </a:t>
            </a:r>
          </a:p>
        </p:txBody>
      </p:sp>
      <p:grpSp>
        <p:nvGrpSpPr>
          <p:cNvPr id="29" name="Groupe 28">
            <a:extLst>
              <a:ext uri="{FF2B5EF4-FFF2-40B4-BE49-F238E27FC236}">
                <a16:creationId xmlns:a16="http://schemas.microsoft.com/office/drawing/2014/main" id="{B11F7A57-3AA8-83D9-4FF9-92FE2DD513B2}"/>
              </a:ext>
            </a:extLst>
          </p:cNvPr>
          <p:cNvGrpSpPr/>
          <p:nvPr/>
        </p:nvGrpSpPr>
        <p:grpSpPr>
          <a:xfrm>
            <a:off x="7496069" y="4631557"/>
            <a:ext cx="4476980" cy="769844"/>
            <a:chOff x="4625869" y="6045015"/>
            <a:chExt cx="4476980" cy="769844"/>
          </a:xfrm>
        </p:grpSpPr>
        <p:pic>
          <p:nvPicPr>
            <p:cNvPr id="22" name="Image 21">
              <a:extLst>
                <a:ext uri="{FF2B5EF4-FFF2-40B4-BE49-F238E27FC236}">
                  <a16:creationId xmlns:a16="http://schemas.microsoft.com/office/drawing/2014/main" id="{FEBC8D5C-DE88-A58F-E183-E8A6966EDF9F}"/>
                </a:ext>
              </a:extLst>
            </p:cNvPr>
            <p:cNvPicPr>
              <a:picLocks noChangeAspect="1"/>
            </p:cNvPicPr>
            <p:nvPr/>
          </p:nvPicPr>
          <p:blipFill>
            <a:blip r:embed="rId2"/>
            <a:stretch>
              <a:fillRect/>
            </a:stretch>
          </p:blipFill>
          <p:spPr>
            <a:xfrm>
              <a:off x="4625869" y="6186177"/>
              <a:ext cx="4476980" cy="628682"/>
            </a:xfrm>
            <a:prstGeom prst="rect">
              <a:avLst/>
            </a:prstGeom>
          </p:spPr>
        </p:pic>
        <p:pic>
          <p:nvPicPr>
            <p:cNvPr id="28" name="Image 27">
              <a:extLst>
                <a:ext uri="{FF2B5EF4-FFF2-40B4-BE49-F238E27FC236}">
                  <a16:creationId xmlns:a16="http://schemas.microsoft.com/office/drawing/2014/main" id="{4942309D-9B7F-0F15-E9A9-53710E2BA76C}"/>
                </a:ext>
              </a:extLst>
            </p:cNvPr>
            <p:cNvPicPr>
              <a:picLocks noChangeAspect="1"/>
            </p:cNvPicPr>
            <p:nvPr/>
          </p:nvPicPr>
          <p:blipFill>
            <a:blip r:embed="rId5"/>
            <a:stretch>
              <a:fillRect/>
            </a:stretch>
          </p:blipFill>
          <p:spPr>
            <a:xfrm>
              <a:off x="6695749" y="6045015"/>
              <a:ext cx="1592780" cy="769844"/>
            </a:xfrm>
            <a:prstGeom prst="rect">
              <a:avLst/>
            </a:prstGeom>
          </p:spPr>
        </p:pic>
      </p:grpSp>
      <p:grpSp>
        <p:nvGrpSpPr>
          <p:cNvPr id="30" name="Group 43">
            <a:extLst>
              <a:ext uri="{FF2B5EF4-FFF2-40B4-BE49-F238E27FC236}">
                <a16:creationId xmlns:a16="http://schemas.microsoft.com/office/drawing/2014/main" id="{588D2D52-EF08-FE0F-3EC3-2961D22E5B16}"/>
              </a:ext>
            </a:extLst>
          </p:cNvPr>
          <p:cNvGrpSpPr/>
          <p:nvPr/>
        </p:nvGrpSpPr>
        <p:grpSpPr>
          <a:xfrm>
            <a:off x="6849150" y="3638836"/>
            <a:ext cx="376383" cy="3114675"/>
            <a:chOff x="5786466" y="1958007"/>
            <a:chExt cx="199194" cy="4102610"/>
          </a:xfrm>
        </p:grpSpPr>
        <p:cxnSp>
          <p:nvCxnSpPr>
            <p:cNvPr id="31" name="Straight Connector 44">
              <a:extLst>
                <a:ext uri="{FF2B5EF4-FFF2-40B4-BE49-F238E27FC236}">
                  <a16:creationId xmlns:a16="http://schemas.microsoft.com/office/drawing/2014/main" id="{EA489662-C967-B8AC-9277-4D7817FB0E2E}"/>
                </a:ext>
              </a:extLst>
            </p:cNvPr>
            <p:cNvCxnSpPr/>
            <p:nvPr/>
          </p:nvCxnSpPr>
          <p:spPr>
            <a:xfrm>
              <a:off x="5786466" y="1958007"/>
              <a:ext cx="0" cy="410261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Isosceles Triangle 45">
              <a:extLst>
                <a:ext uri="{FF2B5EF4-FFF2-40B4-BE49-F238E27FC236}">
                  <a16:creationId xmlns:a16="http://schemas.microsoft.com/office/drawing/2014/main" id="{D0EEAD9A-8354-5C86-47F2-3C7A4A0B4724}"/>
                </a:ext>
              </a:extLst>
            </p:cNvPr>
            <p:cNvSpPr/>
            <p:nvPr/>
          </p:nvSpPr>
          <p:spPr>
            <a:xfrm rot="5400000">
              <a:off x="5254764" y="3862192"/>
              <a:ext cx="1262597" cy="199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Tree>
    <p:extLst>
      <p:ext uri="{BB962C8B-B14F-4D97-AF65-F5344CB8AC3E}">
        <p14:creationId xmlns:p14="http://schemas.microsoft.com/office/powerpoint/2010/main" val="3308310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 d’initiation – Rôle d’analyste </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25</a:t>
            </a:fld>
            <a:endParaRPr lang="fr-CA"/>
          </a:p>
        </p:txBody>
      </p:sp>
      <p:grpSp>
        <p:nvGrpSpPr>
          <p:cNvPr id="7" name="Groupe 6">
            <a:extLst>
              <a:ext uri="{FF2B5EF4-FFF2-40B4-BE49-F238E27FC236}">
                <a16:creationId xmlns:a16="http://schemas.microsoft.com/office/drawing/2014/main" id="{59D6878B-1362-4B76-8AD8-05317EAFCB90}"/>
              </a:ext>
            </a:extLst>
          </p:cNvPr>
          <p:cNvGrpSpPr/>
          <p:nvPr/>
        </p:nvGrpSpPr>
        <p:grpSpPr>
          <a:xfrm>
            <a:off x="4019874" y="2031160"/>
            <a:ext cx="230811" cy="4562145"/>
            <a:chOff x="8499107" y="2039531"/>
            <a:chExt cx="230809" cy="3841505"/>
          </a:xfrm>
        </p:grpSpPr>
        <p:cxnSp>
          <p:nvCxnSpPr>
            <p:cNvPr id="8" name="Connecteur droit 7">
              <a:extLst>
                <a:ext uri="{FF2B5EF4-FFF2-40B4-BE49-F238E27FC236}">
                  <a16:creationId xmlns:a16="http://schemas.microsoft.com/office/drawing/2014/main" id="{A92EDC66-7A29-409D-ACEB-3D4BDF9E6E57}"/>
                </a:ext>
              </a:extLst>
            </p:cNvPr>
            <p:cNvCxnSpPr/>
            <p:nvPr/>
          </p:nvCxnSpPr>
          <p:spPr>
            <a:xfrm>
              <a:off x="8499107" y="2039531"/>
              <a:ext cx="0" cy="3841505"/>
            </a:xfrm>
            <a:prstGeom prst="line">
              <a:avLst/>
            </a:prstGeom>
          </p:spPr>
          <p:style>
            <a:lnRef idx="1">
              <a:schemeClr val="accent1"/>
            </a:lnRef>
            <a:fillRef idx="0">
              <a:schemeClr val="accent1"/>
            </a:fillRef>
            <a:effectRef idx="0">
              <a:schemeClr val="accent1"/>
            </a:effectRef>
            <a:fontRef idx="minor">
              <a:schemeClr val="tx1"/>
            </a:fontRef>
          </p:style>
        </p:cxnSp>
        <p:sp>
          <p:nvSpPr>
            <p:cNvPr id="9" name="Triangle isocèle 8">
              <a:extLst>
                <a:ext uri="{FF2B5EF4-FFF2-40B4-BE49-F238E27FC236}">
                  <a16:creationId xmlns:a16="http://schemas.microsoft.com/office/drawing/2014/main" id="{41087450-2D62-4E06-8E90-E667E4BEBC4B}"/>
                </a:ext>
              </a:extLst>
            </p:cNvPr>
            <p:cNvSpPr/>
            <p:nvPr/>
          </p:nvSpPr>
          <p:spPr>
            <a:xfrm rot="5400000">
              <a:off x="7979773" y="3789150"/>
              <a:ext cx="1282592" cy="2176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0" name="ZoneTexte 9">
            <a:extLst>
              <a:ext uri="{FF2B5EF4-FFF2-40B4-BE49-F238E27FC236}">
                <a16:creationId xmlns:a16="http://schemas.microsoft.com/office/drawing/2014/main" id="{FF6517B7-2AA1-4539-82AB-C8CDEDC720D9}"/>
              </a:ext>
            </a:extLst>
          </p:cNvPr>
          <p:cNvSpPr txBox="1"/>
          <p:nvPr/>
        </p:nvSpPr>
        <p:spPr>
          <a:xfrm>
            <a:off x="221382" y="2305822"/>
            <a:ext cx="3798492" cy="4124206"/>
          </a:xfrm>
          <a:prstGeom prst="rect">
            <a:avLst/>
          </a:prstGeom>
          <a:noFill/>
        </p:spPr>
        <p:txBody>
          <a:bodyPr wrap="square" rtlCol="0">
            <a:spAutoFit/>
          </a:bodyPr>
          <a:lstStyle/>
          <a:p>
            <a:r>
              <a:rPr lang="fr-FR" sz="2200" b="1" dirty="0">
                <a:solidFill>
                  <a:prstClr val="black"/>
                </a:solidFill>
                <a:latin typeface="Calibri" panose="020F0502020204030204"/>
              </a:rPr>
              <a:t>Un analyste système est un résolveur de problème</a:t>
            </a:r>
          </a:p>
          <a:p>
            <a:r>
              <a:rPr lang="fr-FR" sz="2000" dirty="0">
                <a:solidFill>
                  <a:prstClr val="black"/>
                </a:solidFill>
                <a:latin typeface="Calibri" panose="020F0502020204030204"/>
              </a:rPr>
              <a:t>Le développement de systèmes d'information n'est pas qu'une question d'écriture de programme. Alors, on développe des systèmes d'information pour résoudre des problèmes dans les organisations. C'est pourquoi on voit souvent l'</a:t>
            </a:r>
            <a:r>
              <a:rPr lang="fr-FR" sz="2000" b="1" u="sng" dirty="0">
                <a:solidFill>
                  <a:prstClr val="black"/>
                </a:solidFill>
                <a:latin typeface="Calibri" panose="020F0502020204030204"/>
              </a:rPr>
              <a:t>analyste système </a:t>
            </a:r>
            <a:r>
              <a:rPr lang="fr-FR" sz="2000" dirty="0">
                <a:solidFill>
                  <a:prstClr val="black"/>
                </a:solidFill>
                <a:latin typeface="Calibri" panose="020F0502020204030204"/>
              </a:rPr>
              <a:t>comme un </a:t>
            </a:r>
            <a:r>
              <a:rPr lang="fr-FR" sz="2000" b="1" u="sng" dirty="0">
                <a:solidFill>
                  <a:prstClr val="black"/>
                </a:solidFill>
                <a:latin typeface="Calibri" panose="020F0502020204030204"/>
              </a:rPr>
              <a:t>résolveur de problème </a:t>
            </a:r>
            <a:r>
              <a:rPr lang="fr-FR" sz="2000" dirty="0">
                <a:solidFill>
                  <a:prstClr val="black"/>
                </a:solidFill>
                <a:latin typeface="Calibri" panose="020F0502020204030204"/>
              </a:rPr>
              <a:t>plutôt comme un programmeur. </a:t>
            </a:r>
            <a:endParaRPr lang="en-CA" sz="2000" dirty="0">
              <a:solidFill>
                <a:prstClr val="black"/>
              </a:solidFill>
              <a:latin typeface="Calibri" panose="020F0502020204030204"/>
            </a:endParaRPr>
          </a:p>
          <a:p>
            <a:endParaRPr lang="en-CA" dirty="0"/>
          </a:p>
        </p:txBody>
      </p:sp>
      <p:sp>
        <p:nvSpPr>
          <p:cNvPr id="11" name="ZoneTexte 10">
            <a:extLst>
              <a:ext uri="{FF2B5EF4-FFF2-40B4-BE49-F238E27FC236}">
                <a16:creationId xmlns:a16="http://schemas.microsoft.com/office/drawing/2014/main" id="{17B4408E-3620-44D8-BF99-97ECB6F6F1DF}"/>
              </a:ext>
            </a:extLst>
          </p:cNvPr>
          <p:cNvSpPr txBox="1"/>
          <p:nvPr/>
        </p:nvSpPr>
        <p:spPr>
          <a:xfrm>
            <a:off x="4395963" y="2198095"/>
            <a:ext cx="7090707" cy="4228273"/>
          </a:xfrm>
          <a:prstGeom prst="rect">
            <a:avLst/>
          </a:prstGeom>
          <a:noFill/>
        </p:spPr>
        <p:txBody>
          <a:bodyPr wrap="square" rtlCol="0">
            <a:spAutoFit/>
          </a:bodyPr>
          <a:lstStyle/>
          <a:p>
            <a:pPr marL="182563" indent="-182563">
              <a:lnSpc>
                <a:spcPct val="107000"/>
              </a:lnSpc>
              <a:buFont typeface="Symbol" panose="05050102010706020507" pitchFamily="18" charset="2"/>
              <a:buChar char=""/>
            </a:pPr>
            <a:r>
              <a:rPr lang="fr-FR" dirty="0">
                <a:latin typeface="Calibri" panose="020F0502020204030204" pitchFamily="34" charset="0"/>
                <a:cs typeface="Times New Roman" panose="02020603050405020304" pitchFamily="18" charset="0"/>
              </a:rPr>
              <a:t>Des clients veulent pouvoir commander des produits 24/7. le problème a donc trait à la façon de traiter ces demandes 24h par jour sans augmenter les frais de vente.</a:t>
            </a:r>
          </a:p>
          <a:p>
            <a:pPr marL="182563" indent="-182563">
              <a:lnSpc>
                <a:spcPct val="107000"/>
              </a:lnSpc>
              <a:buFont typeface="Symbol" panose="05050102010706020507" pitchFamily="18" charset="2"/>
              <a:buChar char=""/>
            </a:pPr>
            <a:endParaRPr lang="en-CA" dirty="0">
              <a:latin typeface="Calibri" panose="020F0502020204030204" pitchFamily="34" charset="0"/>
              <a:cs typeface="Times New Roman" panose="02020603050405020304" pitchFamily="18" charset="0"/>
            </a:endParaRPr>
          </a:p>
          <a:p>
            <a:pPr marL="182563" indent="-182563">
              <a:lnSpc>
                <a:spcPct val="107000"/>
              </a:lnSpc>
              <a:buFont typeface="Symbol" panose="05050102010706020507" pitchFamily="18" charset="2"/>
              <a:buChar char=""/>
            </a:pPr>
            <a:r>
              <a:rPr lang="fr-FR" dirty="0">
                <a:latin typeface="Calibri" panose="020F0502020204030204" pitchFamily="34" charset="0"/>
                <a:cs typeface="Times New Roman" panose="02020603050405020304" pitchFamily="18" charset="0"/>
              </a:rPr>
              <a:t>Le service marketing souhaite mieux prévoir les besoins des clients en faisant le suivi des habitudes de consommation et des tendances des acheteurs. le problème est donc de savoir comment recueillir analyser l'information sur le comportement des acheteurs d'une façon utile pour le marketing.</a:t>
            </a:r>
          </a:p>
          <a:p>
            <a:pPr marL="182563" indent="-182563">
              <a:lnSpc>
                <a:spcPct val="107000"/>
              </a:lnSpc>
              <a:buFont typeface="Symbol" panose="05050102010706020507" pitchFamily="18" charset="2"/>
              <a:buChar char=""/>
            </a:pPr>
            <a:endParaRPr lang="en-CA" dirty="0">
              <a:latin typeface="Calibri" panose="020F0502020204030204" pitchFamily="34" charset="0"/>
              <a:cs typeface="Times New Roman" panose="02020603050405020304" pitchFamily="18" charset="0"/>
            </a:endParaRPr>
          </a:p>
          <a:p>
            <a:pPr marL="182563" indent="-182563">
              <a:lnSpc>
                <a:spcPct val="107000"/>
              </a:lnSpc>
              <a:buFont typeface="Symbol" panose="05050102010706020507" pitchFamily="18" charset="2"/>
              <a:buChar char=""/>
            </a:pPr>
            <a:r>
              <a:rPr lang="fr-FR" dirty="0">
                <a:latin typeface="Calibri" panose="020F0502020204030204" pitchFamily="34" charset="0"/>
                <a:cs typeface="Times New Roman" panose="02020603050405020304" pitchFamily="18" charset="0"/>
              </a:rPr>
              <a:t>La direction veut être régulièrement tenu au courant de la situation financière de l'entreprise( profits, pertes, trésorerie). le problème est donc de savoir comment recueillir analyser et présenter ces informations.</a:t>
            </a:r>
          </a:p>
        </p:txBody>
      </p:sp>
    </p:spTree>
    <p:extLst>
      <p:ext uri="{BB962C8B-B14F-4D97-AF65-F5344CB8AC3E}">
        <p14:creationId xmlns:p14="http://schemas.microsoft.com/office/powerpoint/2010/main" val="512591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 d’initiation – Rôle d’analyste </a:t>
            </a:r>
            <a:endParaRPr lang="en-CA" sz="3600" b="1" spc="150" dirty="0">
              <a:solidFill>
                <a:srgbClr val="002060"/>
              </a:solidFill>
              <a:latin typeface="Agency FB" panose="020B0503020202020204" pitchFamily="34" charset="0"/>
            </a:endParaRPr>
          </a:p>
        </p:txBody>
      </p:sp>
      <p:sp>
        <p:nvSpPr>
          <p:cNvPr id="4" name="Flèche : pentagone 3">
            <a:extLst>
              <a:ext uri="{FF2B5EF4-FFF2-40B4-BE49-F238E27FC236}">
                <a16:creationId xmlns:a16="http://schemas.microsoft.com/office/drawing/2014/main" id="{518642E5-40D6-4FD6-8CFC-127637DC92C0}"/>
              </a:ext>
            </a:extLst>
          </p:cNvPr>
          <p:cNvSpPr/>
          <p:nvPr/>
        </p:nvSpPr>
        <p:spPr>
          <a:xfrm rot="5400000">
            <a:off x="1942010" y="886883"/>
            <a:ext cx="979714" cy="3187338"/>
          </a:xfrm>
          <a:prstGeom prst="homePlate">
            <a:avLst>
              <a:gd name="adj" fmla="val 17248"/>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lnSpc>
                <a:spcPct val="107000"/>
              </a:lnSpc>
            </a:pPr>
            <a:r>
              <a:rPr lang="fr-FR" sz="1800" dirty="0">
                <a:effectLst/>
                <a:latin typeface="Calibri" panose="020F0502020204030204" pitchFamily="34" charset="0"/>
                <a:ea typeface="Calibri" panose="020F0502020204030204" pitchFamily="34" charset="0"/>
                <a:cs typeface="Times New Roman" panose="02020603050405020304" pitchFamily="18" charset="0"/>
              </a:rPr>
              <a:t>Étudier et  comprendre</a:t>
            </a:r>
          </a:p>
          <a:p>
            <a:pPr lvl="0" algn="ctr">
              <a:lnSpc>
                <a:spcPct val="107000"/>
              </a:lnSpc>
            </a:pPr>
            <a:r>
              <a:rPr lang="fr-FR" sz="1800" dirty="0">
                <a:effectLst/>
                <a:latin typeface="Calibri" panose="020F0502020204030204" pitchFamily="34" charset="0"/>
                <a:ea typeface="Calibri" panose="020F0502020204030204" pitchFamily="34" charset="0"/>
                <a:cs typeface="Times New Roman" panose="02020603050405020304" pitchFamily="18" charset="0"/>
              </a:rPr>
              <a:t> le problème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19" name="Connecteur : en angle 18">
            <a:extLst>
              <a:ext uri="{FF2B5EF4-FFF2-40B4-BE49-F238E27FC236}">
                <a16:creationId xmlns:a16="http://schemas.microsoft.com/office/drawing/2014/main" id="{7C4DBA48-2F64-4BC1-9E8D-6B9D15D6F3D6}"/>
              </a:ext>
            </a:extLst>
          </p:cNvPr>
          <p:cNvCxnSpPr>
            <a:cxnSpLocks/>
          </p:cNvCxnSpPr>
          <p:nvPr/>
        </p:nvCxnSpPr>
        <p:spPr>
          <a:xfrm flipV="1">
            <a:off x="4014736" y="2657200"/>
            <a:ext cx="3228636" cy="3075172"/>
          </a:xfrm>
          <a:prstGeom prst="bentConnector3">
            <a:avLst>
              <a:gd name="adj1" fmla="val 50000"/>
            </a:avLst>
          </a:prstGeom>
          <a:ln w="120650">
            <a:tailEnd type="triangle"/>
          </a:ln>
        </p:spPr>
        <p:style>
          <a:lnRef idx="1">
            <a:schemeClr val="accent1"/>
          </a:lnRef>
          <a:fillRef idx="0">
            <a:schemeClr val="accent1"/>
          </a:fillRef>
          <a:effectRef idx="0">
            <a:schemeClr val="accent1"/>
          </a:effectRef>
          <a:fontRef idx="minor">
            <a:schemeClr val="tx1"/>
          </a:fontRef>
        </p:style>
      </p:cxnSp>
      <p:sp>
        <p:nvSpPr>
          <p:cNvPr id="26" name="Flèche : chevron 25">
            <a:extLst>
              <a:ext uri="{FF2B5EF4-FFF2-40B4-BE49-F238E27FC236}">
                <a16:creationId xmlns:a16="http://schemas.microsoft.com/office/drawing/2014/main" id="{DC153FEB-5E31-4F20-BC4E-EE208FB7E819}"/>
              </a:ext>
            </a:extLst>
          </p:cNvPr>
          <p:cNvSpPr/>
          <p:nvPr/>
        </p:nvSpPr>
        <p:spPr>
          <a:xfrm rot="5400000">
            <a:off x="1865344" y="1846855"/>
            <a:ext cx="1122246" cy="3176537"/>
          </a:xfrm>
          <a:prstGeom prst="chevron">
            <a:avLst>
              <a:gd name="adj" fmla="val 13574"/>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07000"/>
              </a:lnSpc>
            </a:pPr>
            <a:r>
              <a:rPr lang="fr-FR" dirty="0">
                <a:latin typeface="Calibri" panose="020F0502020204030204" pitchFamily="34" charset="0"/>
                <a:cs typeface="Times New Roman" panose="02020603050405020304" pitchFamily="18" charset="0"/>
              </a:rPr>
              <a:t>vérifier que les avantages de la résolution des problèmes l'emportent sur les coûts</a:t>
            </a:r>
            <a:endParaRPr lang="en-CA" dirty="0">
              <a:latin typeface="Calibri" panose="020F0502020204030204" pitchFamily="34" charset="0"/>
              <a:cs typeface="Times New Roman" panose="02020603050405020304" pitchFamily="18" charset="0"/>
            </a:endParaRPr>
          </a:p>
        </p:txBody>
      </p:sp>
      <p:sp>
        <p:nvSpPr>
          <p:cNvPr id="27" name="Flèche : chevron 26">
            <a:extLst>
              <a:ext uri="{FF2B5EF4-FFF2-40B4-BE49-F238E27FC236}">
                <a16:creationId xmlns:a16="http://schemas.microsoft.com/office/drawing/2014/main" id="{3BDBB07E-8FAA-4D97-86F2-02E43ED49B7D}"/>
              </a:ext>
            </a:extLst>
          </p:cNvPr>
          <p:cNvSpPr/>
          <p:nvPr/>
        </p:nvSpPr>
        <p:spPr>
          <a:xfrm rot="5400000">
            <a:off x="1763892" y="2974145"/>
            <a:ext cx="1285962" cy="3137349"/>
          </a:xfrm>
          <a:prstGeom prst="chevron">
            <a:avLst>
              <a:gd name="adj" fmla="val 13574"/>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07000"/>
              </a:lnSpc>
            </a:pPr>
            <a:r>
              <a:rPr lang="fr-FR" dirty="0">
                <a:latin typeface="Calibri" panose="020F0502020204030204" pitchFamily="34" charset="0"/>
                <a:cs typeface="Times New Roman" panose="02020603050405020304" pitchFamily="18" charset="0"/>
              </a:rPr>
              <a:t>Définir les spécifications pour résoudre le problème</a:t>
            </a:r>
            <a:endParaRPr lang="en-CA" dirty="0">
              <a:latin typeface="Calibri" panose="020F0502020204030204" pitchFamily="34" charset="0"/>
              <a:cs typeface="Times New Roman" panose="02020603050405020304" pitchFamily="18" charset="0"/>
            </a:endParaRPr>
          </a:p>
        </p:txBody>
      </p:sp>
      <p:sp>
        <p:nvSpPr>
          <p:cNvPr id="28" name="Flèche : chevron 27">
            <a:extLst>
              <a:ext uri="{FF2B5EF4-FFF2-40B4-BE49-F238E27FC236}">
                <a16:creationId xmlns:a16="http://schemas.microsoft.com/office/drawing/2014/main" id="{359121A8-ACF5-485D-B5FA-10DC9F1FAC85}"/>
              </a:ext>
            </a:extLst>
          </p:cNvPr>
          <p:cNvSpPr/>
          <p:nvPr/>
        </p:nvSpPr>
        <p:spPr>
          <a:xfrm rot="5400000">
            <a:off x="1763892" y="4163698"/>
            <a:ext cx="1285962" cy="3137349"/>
          </a:xfrm>
          <a:prstGeom prst="chevron">
            <a:avLst>
              <a:gd name="adj" fmla="val 13574"/>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07000"/>
              </a:lnSpc>
            </a:pPr>
            <a:r>
              <a:rPr lang="fr-FR" dirty="0">
                <a:latin typeface="Calibri" panose="020F0502020204030204" pitchFamily="34" charset="0"/>
                <a:cs typeface="Times New Roman" panose="02020603050405020304" pitchFamily="18" charset="0"/>
              </a:rPr>
              <a:t>Développer un ensemble de solutions possibles</a:t>
            </a:r>
          </a:p>
          <a:p>
            <a:pPr algn="ctr">
              <a:lnSpc>
                <a:spcPct val="107000"/>
              </a:lnSpc>
            </a:pPr>
            <a:r>
              <a:rPr lang="fr-FR" dirty="0">
                <a:latin typeface="Calibri" panose="020F0502020204030204" pitchFamily="34" charset="0"/>
                <a:cs typeface="Times New Roman" panose="02020603050405020304" pitchFamily="18" charset="0"/>
              </a:rPr>
              <a:t> ou alternatives</a:t>
            </a:r>
            <a:endParaRPr lang="en-CA" dirty="0">
              <a:latin typeface="Calibri" panose="020F0502020204030204" pitchFamily="34" charset="0"/>
              <a:cs typeface="Times New Roman" panose="02020603050405020304" pitchFamily="18" charset="0"/>
            </a:endParaRPr>
          </a:p>
        </p:txBody>
      </p:sp>
      <p:sp>
        <p:nvSpPr>
          <p:cNvPr id="32" name="Flèche : pentagone 31">
            <a:extLst>
              <a:ext uri="{FF2B5EF4-FFF2-40B4-BE49-F238E27FC236}">
                <a16:creationId xmlns:a16="http://schemas.microsoft.com/office/drawing/2014/main" id="{143BF0B2-480F-4B4B-BBCA-C67DE7D3FC33}"/>
              </a:ext>
            </a:extLst>
          </p:cNvPr>
          <p:cNvSpPr/>
          <p:nvPr/>
        </p:nvSpPr>
        <p:spPr>
          <a:xfrm rot="5400000">
            <a:off x="8336384" y="946242"/>
            <a:ext cx="979714" cy="3187338"/>
          </a:xfrm>
          <a:prstGeom prst="homePlate">
            <a:avLst>
              <a:gd name="adj" fmla="val 17248"/>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07000"/>
              </a:lnSpc>
            </a:pPr>
            <a:r>
              <a:rPr lang="fr-FR" dirty="0">
                <a:latin typeface="Calibri" panose="020F0502020204030204" pitchFamily="34" charset="0"/>
                <a:cs typeface="Times New Roman" panose="02020603050405020304" pitchFamily="18" charset="0"/>
              </a:rPr>
              <a:t>Déterminer la meilleure solution et faire une recommandation</a:t>
            </a:r>
            <a:endParaRPr lang="en-CA" dirty="0">
              <a:latin typeface="Calibri" panose="020F0502020204030204" pitchFamily="34" charset="0"/>
              <a:cs typeface="Times New Roman" panose="02020603050405020304" pitchFamily="18" charset="0"/>
            </a:endParaRPr>
          </a:p>
        </p:txBody>
      </p:sp>
      <p:sp>
        <p:nvSpPr>
          <p:cNvPr id="33" name="Flèche : chevron 32">
            <a:extLst>
              <a:ext uri="{FF2B5EF4-FFF2-40B4-BE49-F238E27FC236}">
                <a16:creationId xmlns:a16="http://schemas.microsoft.com/office/drawing/2014/main" id="{A0E116C8-BDCC-469F-812D-EF64EAE3FF64}"/>
              </a:ext>
            </a:extLst>
          </p:cNvPr>
          <p:cNvSpPr/>
          <p:nvPr/>
        </p:nvSpPr>
        <p:spPr>
          <a:xfrm rot="5400000">
            <a:off x="8259718" y="1906214"/>
            <a:ext cx="1122246" cy="3176537"/>
          </a:xfrm>
          <a:prstGeom prst="chevron">
            <a:avLst>
              <a:gd name="adj" fmla="val 13574"/>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07000"/>
              </a:lnSpc>
            </a:pPr>
            <a:r>
              <a:rPr lang="fr-FR" dirty="0">
                <a:latin typeface="Calibri" panose="020F0502020204030204" pitchFamily="34" charset="0"/>
                <a:cs typeface="Times New Roman" panose="02020603050405020304" pitchFamily="18" charset="0"/>
              </a:rPr>
              <a:t>Définir les détails de la solution retenue</a:t>
            </a:r>
            <a:endParaRPr lang="en-CA" dirty="0">
              <a:latin typeface="Calibri" panose="020F0502020204030204" pitchFamily="34" charset="0"/>
              <a:cs typeface="Times New Roman" panose="02020603050405020304" pitchFamily="18" charset="0"/>
            </a:endParaRPr>
          </a:p>
        </p:txBody>
      </p:sp>
      <p:sp>
        <p:nvSpPr>
          <p:cNvPr id="34" name="Flèche : chevron 33">
            <a:extLst>
              <a:ext uri="{FF2B5EF4-FFF2-40B4-BE49-F238E27FC236}">
                <a16:creationId xmlns:a16="http://schemas.microsoft.com/office/drawing/2014/main" id="{037F76A2-A255-4588-9E6D-DB15FA2E54AE}"/>
              </a:ext>
            </a:extLst>
          </p:cNvPr>
          <p:cNvSpPr/>
          <p:nvPr/>
        </p:nvSpPr>
        <p:spPr>
          <a:xfrm rot="5400000">
            <a:off x="8158266" y="3033504"/>
            <a:ext cx="1285962" cy="3137349"/>
          </a:xfrm>
          <a:prstGeom prst="chevron">
            <a:avLst>
              <a:gd name="adj" fmla="val 13574"/>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07000"/>
              </a:lnSpc>
            </a:pPr>
            <a:r>
              <a:rPr lang="fr-FR" dirty="0">
                <a:latin typeface="Calibri" panose="020F0502020204030204" pitchFamily="34" charset="0"/>
                <a:cs typeface="Times New Roman" panose="02020603050405020304" pitchFamily="18" charset="0"/>
              </a:rPr>
              <a:t>implémenter la solution</a:t>
            </a:r>
            <a:endParaRPr lang="en-CA" dirty="0">
              <a:latin typeface="Calibri" panose="020F0502020204030204" pitchFamily="34" charset="0"/>
              <a:cs typeface="Times New Roman" panose="02020603050405020304" pitchFamily="18" charset="0"/>
            </a:endParaRPr>
          </a:p>
        </p:txBody>
      </p:sp>
      <p:sp>
        <p:nvSpPr>
          <p:cNvPr id="35" name="Flèche : chevron 34">
            <a:extLst>
              <a:ext uri="{FF2B5EF4-FFF2-40B4-BE49-F238E27FC236}">
                <a16:creationId xmlns:a16="http://schemas.microsoft.com/office/drawing/2014/main" id="{FAFF25CF-6BA3-4258-BF0B-F9AA489F4719}"/>
              </a:ext>
            </a:extLst>
          </p:cNvPr>
          <p:cNvSpPr/>
          <p:nvPr/>
        </p:nvSpPr>
        <p:spPr>
          <a:xfrm rot="5400000">
            <a:off x="8158266" y="4223057"/>
            <a:ext cx="1285962" cy="3137349"/>
          </a:xfrm>
          <a:prstGeom prst="chevron">
            <a:avLst>
              <a:gd name="adj" fmla="val 13574"/>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lnSpc>
                <a:spcPct val="107000"/>
              </a:lnSpc>
            </a:pPr>
            <a:r>
              <a:rPr lang="fr-FR" dirty="0">
                <a:latin typeface="Calibri" panose="020F0502020204030204" pitchFamily="34" charset="0"/>
                <a:cs typeface="Times New Roman" panose="02020603050405020304" pitchFamily="18" charset="0"/>
              </a:rPr>
              <a:t>surveiller de façon à s'assurer d'atteindre </a:t>
            </a:r>
          </a:p>
          <a:p>
            <a:pPr algn="ctr">
              <a:lnSpc>
                <a:spcPct val="107000"/>
              </a:lnSpc>
            </a:pPr>
            <a:r>
              <a:rPr lang="fr-FR" dirty="0">
                <a:latin typeface="Calibri" panose="020F0502020204030204" pitchFamily="34" charset="0"/>
                <a:cs typeface="Times New Roman" panose="02020603050405020304" pitchFamily="18" charset="0"/>
              </a:rPr>
              <a:t>les résultats voulus</a:t>
            </a:r>
            <a:endParaRPr lang="en-CA" dirty="0">
              <a:latin typeface="Calibri" panose="020F0502020204030204" pitchFamily="34" charset="0"/>
              <a:cs typeface="Times New Roman" panose="02020603050405020304" pitchFamily="18" charset="0"/>
            </a:endParaRPr>
          </a:p>
        </p:txBody>
      </p:sp>
      <p:sp>
        <p:nvSpPr>
          <p:cNvPr id="36" name="Ellipse 35">
            <a:extLst>
              <a:ext uri="{FF2B5EF4-FFF2-40B4-BE49-F238E27FC236}">
                <a16:creationId xmlns:a16="http://schemas.microsoft.com/office/drawing/2014/main" id="{78EFB376-0FF8-4E07-A17B-DFDD8D699BB0}"/>
              </a:ext>
            </a:extLst>
          </p:cNvPr>
          <p:cNvSpPr/>
          <p:nvPr/>
        </p:nvSpPr>
        <p:spPr>
          <a:xfrm>
            <a:off x="3570600" y="2334716"/>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37" name="Ellipse 36">
            <a:extLst>
              <a:ext uri="{FF2B5EF4-FFF2-40B4-BE49-F238E27FC236}">
                <a16:creationId xmlns:a16="http://schemas.microsoft.com/office/drawing/2014/main" id="{983BD31C-0B4C-4B89-9EAF-3EA9EF481DF3}"/>
              </a:ext>
            </a:extLst>
          </p:cNvPr>
          <p:cNvSpPr/>
          <p:nvPr/>
        </p:nvSpPr>
        <p:spPr>
          <a:xfrm>
            <a:off x="3590194" y="3381049"/>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sp>
        <p:nvSpPr>
          <p:cNvPr id="38" name="Ellipse 37">
            <a:extLst>
              <a:ext uri="{FF2B5EF4-FFF2-40B4-BE49-F238E27FC236}">
                <a16:creationId xmlns:a16="http://schemas.microsoft.com/office/drawing/2014/main" id="{583B19CB-E879-47CF-BD64-6CDAA0697182}"/>
              </a:ext>
            </a:extLst>
          </p:cNvPr>
          <p:cNvSpPr/>
          <p:nvPr/>
        </p:nvSpPr>
        <p:spPr>
          <a:xfrm>
            <a:off x="3568507" y="4542819"/>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39" name="Ellipse 38">
            <a:extLst>
              <a:ext uri="{FF2B5EF4-FFF2-40B4-BE49-F238E27FC236}">
                <a16:creationId xmlns:a16="http://schemas.microsoft.com/office/drawing/2014/main" id="{944AF34D-715B-4DFF-A2BA-8822EA464E63}"/>
              </a:ext>
            </a:extLst>
          </p:cNvPr>
          <p:cNvSpPr/>
          <p:nvPr/>
        </p:nvSpPr>
        <p:spPr>
          <a:xfrm>
            <a:off x="3568507" y="5791731"/>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sp>
        <p:nvSpPr>
          <p:cNvPr id="40" name="Ellipse 39">
            <a:extLst>
              <a:ext uri="{FF2B5EF4-FFF2-40B4-BE49-F238E27FC236}">
                <a16:creationId xmlns:a16="http://schemas.microsoft.com/office/drawing/2014/main" id="{84A5ADD4-C88C-409D-9A02-3E8AD2ADE8CC}"/>
              </a:ext>
            </a:extLst>
          </p:cNvPr>
          <p:cNvSpPr/>
          <p:nvPr/>
        </p:nvSpPr>
        <p:spPr>
          <a:xfrm>
            <a:off x="7324096" y="5807610"/>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8</a:t>
            </a:r>
          </a:p>
        </p:txBody>
      </p:sp>
      <p:sp>
        <p:nvSpPr>
          <p:cNvPr id="41" name="Ellipse 40">
            <a:extLst>
              <a:ext uri="{FF2B5EF4-FFF2-40B4-BE49-F238E27FC236}">
                <a16:creationId xmlns:a16="http://schemas.microsoft.com/office/drawing/2014/main" id="{AAD78A40-60A9-40FE-A1BE-E0E3A8A28E00}"/>
              </a:ext>
            </a:extLst>
          </p:cNvPr>
          <p:cNvSpPr/>
          <p:nvPr/>
        </p:nvSpPr>
        <p:spPr>
          <a:xfrm>
            <a:off x="7262966" y="4627879"/>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7</a:t>
            </a:r>
          </a:p>
        </p:txBody>
      </p:sp>
      <p:sp>
        <p:nvSpPr>
          <p:cNvPr id="42" name="Ellipse 41">
            <a:extLst>
              <a:ext uri="{FF2B5EF4-FFF2-40B4-BE49-F238E27FC236}">
                <a16:creationId xmlns:a16="http://schemas.microsoft.com/office/drawing/2014/main" id="{889FC9A0-8AD4-4F98-A387-B2FCA682CE9A}"/>
              </a:ext>
            </a:extLst>
          </p:cNvPr>
          <p:cNvSpPr/>
          <p:nvPr/>
        </p:nvSpPr>
        <p:spPr>
          <a:xfrm>
            <a:off x="7243372" y="3465724"/>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6</a:t>
            </a:r>
          </a:p>
        </p:txBody>
      </p:sp>
    </p:spTree>
    <p:extLst>
      <p:ext uri="{BB962C8B-B14F-4D97-AF65-F5344CB8AC3E}">
        <p14:creationId xmlns:p14="http://schemas.microsoft.com/office/powerpoint/2010/main" val="149130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 d’initiation – Rôle d’analyste </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27</a:t>
            </a:fld>
            <a:endParaRPr lang="fr-CA"/>
          </a:p>
        </p:txBody>
      </p:sp>
      <p:sp>
        <p:nvSpPr>
          <p:cNvPr id="4" name="Flèche : pentagone 3">
            <a:extLst>
              <a:ext uri="{FF2B5EF4-FFF2-40B4-BE49-F238E27FC236}">
                <a16:creationId xmlns:a16="http://schemas.microsoft.com/office/drawing/2014/main" id="{C698266A-576A-44D6-8211-E3D6543CF5FD}"/>
              </a:ext>
            </a:extLst>
          </p:cNvPr>
          <p:cNvSpPr/>
          <p:nvPr/>
        </p:nvSpPr>
        <p:spPr>
          <a:xfrm>
            <a:off x="971550" y="2251710"/>
            <a:ext cx="4493623" cy="4012565"/>
          </a:xfrm>
          <a:prstGeom prst="homePlate">
            <a:avLst>
              <a:gd name="adj" fmla="val 1211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2000" b="1" dirty="0">
                <a:solidFill>
                  <a:schemeClr val="tx1"/>
                </a:solidFill>
              </a:rPr>
              <a:t>Intitulés</a:t>
            </a:r>
            <a:r>
              <a:rPr lang="en-CA" sz="2000" b="1" dirty="0">
                <a:solidFill>
                  <a:schemeClr val="tx1"/>
                </a:solidFill>
              </a:rPr>
              <a:t> du poste </a:t>
            </a:r>
            <a:r>
              <a:rPr lang="fr-CA" sz="2000" b="1" dirty="0">
                <a:solidFill>
                  <a:schemeClr val="tx1"/>
                </a:solidFill>
              </a:rPr>
              <a:t>d’analyste</a:t>
            </a:r>
            <a:r>
              <a:rPr lang="en-CA" sz="2000" b="1" dirty="0">
                <a:solidFill>
                  <a:schemeClr val="tx1"/>
                </a:solidFill>
              </a:rPr>
              <a:t>  </a:t>
            </a:r>
          </a:p>
        </p:txBody>
      </p:sp>
      <p:sp>
        <p:nvSpPr>
          <p:cNvPr id="38" name="Flèche : pentagone 37">
            <a:extLst>
              <a:ext uri="{FF2B5EF4-FFF2-40B4-BE49-F238E27FC236}">
                <a16:creationId xmlns:a16="http://schemas.microsoft.com/office/drawing/2014/main" id="{FB22CBE7-D739-4A7F-AE5E-25A25C7EA90A}"/>
              </a:ext>
            </a:extLst>
          </p:cNvPr>
          <p:cNvSpPr/>
          <p:nvPr/>
        </p:nvSpPr>
        <p:spPr>
          <a:xfrm>
            <a:off x="5365749" y="2251710"/>
            <a:ext cx="6443073" cy="4012565"/>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2000" b="1" dirty="0">
                <a:solidFill>
                  <a:schemeClr val="tx1"/>
                </a:solidFill>
              </a:rPr>
              <a:t>Principales</a:t>
            </a:r>
            <a:r>
              <a:rPr lang="en-CA" sz="2000" b="1" dirty="0">
                <a:solidFill>
                  <a:schemeClr val="tx1"/>
                </a:solidFill>
              </a:rPr>
              <a:t> missions et </a:t>
            </a:r>
            <a:r>
              <a:rPr lang="fr-CA" sz="2000" b="1" dirty="0">
                <a:solidFill>
                  <a:schemeClr val="tx1"/>
                </a:solidFill>
              </a:rPr>
              <a:t>mandats</a:t>
            </a:r>
            <a:r>
              <a:rPr lang="en-CA" sz="2000" b="1" dirty="0">
                <a:solidFill>
                  <a:schemeClr val="tx1"/>
                </a:solidFill>
              </a:rPr>
              <a:t> </a:t>
            </a:r>
          </a:p>
        </p:txBody>
      </p:sp>
      <p:sp>
        <p:nvSpPr>
          <p:cNvPr id="6" name="ZoneTexte 5">
            <a:extLst>
              <a:ext uri="{FF2B5EF4-FFF2-40B4-BE49-F238E27FC236}">
                <a16:creationId xmlns:a16="http://schemas.microsoft.com/office/drawing/2014/main" id="{6A320C0F-6FE5-44C8-A400-847EA172AFCF}"/>
              </a:ext>
            </a:extLst>
          </p:cNvPr>
          <p:cNvSpPr txBox="1"/>
          <p:nvPr/>
        </p:nvSpPr>
        <p:spPr>
          <a:xfrm>
            <a:off x="966649" y="2755273"/>
            <a:ext cx="4320722" cy="3339184"/>
          </a:xfrm>
          <a:prstGeom prst="rect">
            <a:avLst/>
          </a:prstGeom>
          <a:noFill/>
        </p:spPr>
        <p:txBody>
          <a:bodyPr wrap="square" rtlCol="0">
            <a:spAutoFit/>
          </a:bodyPr>
          <a:lstStyle/>
          <a:p>
            <a:pPr marL="342900" indent="-342900">
              <a:lnSpc>
                <a:spcPct val="107000"/>
              </a:lnSpc>
              <a:buFont typeface="Symbol" panose="05050102010706020507" pitchFamily="18" charset="2"/>
              <a:buChar char=""/>
            </a:pPr>
            <a:r>
              <a:rPr lang="fr-FR" dirty="0">
                <a:latin typeface="Calibri" panose="020F0502020204030204" pitchFamily="34" charset="0"/>
                <a:ea typeface="Calibri" panose="020F0502020204030204" pitchFamily="34" charset="0"/>
                <a:cs typeface="Times New Roman" panose="02020603050405020304" pitchFamily="18" charset="0"/>
              </a:rPr>
              <a:t>A</a:t>
            </a:r>
            <a:r>
              <a:rPr lang="fr-FR" sz="1800" dirty="0">
                <a:effectLst/>
                <a:latin typeface="Calibri" panose="020F0502020204030204" pitchFamily="34" charset="0"/>
                <a:ea typeface="Calibri" panose="020F0502020204030204" pitchFamily="34" charset="0"/>
                <a:cs typeface="Times New Roman" panose="02020603050405020304" pitchFamily="18" charset="0"/>
              </a:rPr>
              <a:t>nalyste de systèmes de gestion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Programmeur analyste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Officier de liaison pour les systèmes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dirty="0">
                <a:latin typeface="Calibri" panose="020F0502020204030204" pitchFamily="34" charset="0"/>
                <a:ea typeface="Calibri" panose="020F0502020204030204" pitchFamily="34" charset="0"/>
                <a:cs typeface="Times New Roman" panose="02020603050405020304" pitchFamily="18" charset="0"/>
              </a:rPr>
              <a:t>A</a:t>
            </a:r>
            <a:r>
              <a:rPr lang="fr-FR" sz="1800" dirty="0">
                <a:effectLst/>
                <a:latin typeface="Calibri" panose="020F0502020204030204" pitchFamily="34" charset="0"/>
                <a:ea typeface="Calibri" panose="020F0502020204030204" pitchFamily="34" charset="0"/>
                <a:cs typeface="Times New Roman" panose="02020603050405020304" pitchFamily="18" charset="0"/>
              </a:rPr>
              <a:t>nalyste auprès des utilisateurs finaux</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dirty="0">
                <a:latin typeface="Calibri" panose="020F0502020204030204" pitchFamily="34" charset="0"/>
                <a:ea typeface="Calibri" panose="020F0502020204030204" pitchFamily="34" charset="0"/>
                <a:cs typeface="Times New Roman" panose="02020603050405020304" pitchFamily="18" charset="0"/>
              </a:rPr>
              <a:t>C</a:t>
            </a:r>
            <a:r>
              <a:rPr lang="fr-FR" sz="1800" dirty="0">
                <a:effectLst/>
                <a:latin typeface="Calibri" panose="020F0502020204030204" pitchFamily="34" charset="0"/>
                <a:ea typeface="Calibri" panose="020F0502020204030204" pitchFamily="34" charset="0"/>
                <a:cs typeface="Times New Roman" panose="02020603050405020304" pitchFamily="18" charset="0"/>
              </a:rPr>
              <a:t>onseiller en administration des affaires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dirty="0">
                <a:latin typeface="Calibri" panose="020F0502020204030204" pitchFamily="34" charset="0"/>
                <a:ea typeface="Calibri" panose="020F0502020204030204" pitchFamily="34" charset="0"/>
                <a:cs typeface="Times New Roman" panose="02020603050405020304" pitchFamily="18" charset="0"/>
              </a:rPr>
              <a:t>C</a:t>
            </a:r>
            <a:r>
              <a:rPr lang="fr-FR" sz="1800" dirty="0">
                <a:effectLst/>
                <a:latin typeface="Calibri" panose="020F0502020204030204" pitchFamily="34" charset="0"/>
                <a:ea typeface="Calibri" panose="020F0502020204030204" pitchFamily="34" charset="0"/>
                <a:cs typeface="Times New Roman" panose="02020603050405020304" pitchFamily="18" charset="0"/>
              </a:rPr>
              <a:t>onsultant en systèmes informatiques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dirty="0">
                <a:latin typeface="Calibri" panose="020F0502020204030204" pitchFamily="34" charset="0"/>
                <a:ea typeface="Calibri" panose="020F0502020204030204" pitchFamily="34" charset="0"/>
                <a:cs typeface="Times New Roman" panose="02020603050405020304" pitchFamily="18" charset="0"/>
              </a:rPr>
              <a:t>A</a:t>
            </a:r>
            <a:r>
              <a:rPr lang="fr-FR" sz="1800" dirty="0">
                <a:effectLst/>
                <a:latin typeface="Calibri" panose="020F0502020204030204" pitchFamily="34" charset="0"/>
                <a:ea typeface="Calibri" panose="020F0502020204030204" pitchFamily="34" charset="0"/>
                <a:cs typeface="Times New Roman" panose="02020603050405020304" pitchFamily="18" charset="0"/>
              </a:rPr>
              <a:t>nalyste au soutien des systèmes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dirty="0">
                <a:latin typeface="Calibri" panose="020F0502020204030204" pitchFamily="34" charset="0"/>
                <a:ea typeface="Calibri" panose="020F0502020204030204" pitchFamily="34" charset="0"/>
                <a:cs typeface="Times New Roman" panose="02020603050405020304" pitchFamily="18" charset="0"/>
              </a:rPr>
              <a:t>C</a:t>
            </a:r>
            <a:r>
              <a:rPr lang="fr-FR" sz="1800" dirty="0">
                <a:effectLst/>
                <a:latin typeface="Calibri" panose="020F0502020204030204" pitchFamily="34" charset="0"/>
                <a:ea typeface="Calibri" panose="020F0502020204030204" pitchFamily="34" charset="0"/>
                <a:cs typeface="Times New Roman" panose="02020603050405020304" pitchFamily="18" charset="0"/>
              </a:rPr>
              <a:t>oncepteur de systèmes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dirty="0">
                <a:latin typeface="Calibri" panose="020F0502020204030204" pitchFamily="34" charset="0"/>
                <a:ea typeface="Calibri" panose="020F0502020204030204" pitchFamily="34" charset="0"/>
                <a:cs typeface="Times New Roman" panose="02020603050405020304" pitchFamily="18" charset="0"/>
              </a:rPr>
              <a:t>I</a:t>
            </a:r>
            <a:r>
              <a:rPr lang="fr-FR" sz="1800" dirty="0">
                <a:effectLst/>
                <a:latin typeface="Calibri" panose="020F0502020204030204" pitchFamily="34" charset="0"/>
                <a:ea typeface="Calibri" panose="020F0502020204030204" pitchFamily="34" charset="0"/>
                <a:cs typeface="Times New Roman" panose="02020603050405020304" pitchFamily="18" charset="0"/>
              </a:rPr>
              <a:t>ngénieur logiciel</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dirty="0">
                <a:latin typeface="Calibri" panose="020F0502020204030204" pitchFamily="34" charset="0"/>
                <a:ea typeface="Calibri" panose="020F0502020204030204" pitchFamily="34" charset="0"/>
                <a:cs typeface="Times New Roman" panose="02020603050405020304" pitchFamily="18" charset="0"/>
              </a:rPr>
              <a:t>A</a:t>
            </a:r>
            <a:r>
              <a:rPr lang="fr-FR" sz="1800" dirty="0">
                <a:effectLst/>
                <a:latin typeface="Calibri" panose="020F0502020204030204" pitchFamily="34" charset="0"/>
                <a:ea typeface="Calibri" panose="020F0502020204030204" pitchFamily="34" charset="0"/>
                <a:cs typeface="Times New Roman" panose="02020603050405020304" pitchFamily="18" charset="0"/>
              </a:rPr>
              <a:t>rchitecte système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Concepteur web</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id="{EC60B413-6F8D-48AE-9E5E-D13499BE8F9C}"/>
              </a:ext>
            </a:extLst>
          </p:cNvPr>
          <p:cNvSpPr txBox="1"/>
          <p:nvPr/>
        </p:nvSpPr>
        <p:spPr>
          <a:xfrm>
            <a:off x="5455368" y="2677887"/>
            <a:ext cx="6157512" cy="3505703"/>
          </a:xfrm>
          <a:prstGeom prst="rect">
            <a:avLst/>
          </a:prstGeom>
          <a:noFill/>
        </p:spPr>
        <p:txBody>
          <a:bodyPr wrap="square" rtlCol="0">
            <a:spAutoFit/>
          </a:bodyPr>
          <a:lstStyle/>
          <a:p>
            <a:pPr marL="274638" lvl="0" indent="-274638">
              <a:lnSpc>
                <a:spcPct val="107000"/>
              </a:lnSpc>
              <a:buFont typeface="+mj-lt"/>
              <a:buAutoNum type="arabicPeriod"/>
            </a:pPr>
            <a:r>
              <a:rPr lang="fr-FR" sz="1600" dirty="0">
                <a:effectLst/>
                <a:latin typeface="Calibri" panose="020F0502020204030204" pitchFamily="34" charset="0"/>
                <a:ea typeface="Calibri" panose="020F0502020204030204" pitchFamily="34" charset="0"/>
                <a:cs typeface="Times New Roman" panose="02020603050405020304" pitchFamily="18" charset="0"/>
              </a:rPr>
              <a:t>Analyste systèmes spécialisés dans l'analyse et la conception employé directement par une entreprise</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p>
            <a:pPr marL="274638" lvl="0" indent="-274638">
              <a:lnSpc>
                <a:spcPct val="107000"/>
              </a:lnSpc>
              <a:buFont typeface="+mj-lt"/>
              <a:buAutoNum type="arabicPeriod"/>
            </a:pPr>
            <a:r>
              <a:rPr lang="fr-FR" sz="1600" dirty="0">
                <a:effectLst/>
                <a:latin typeface="Calibri" panose="020F0502020204030204" pitchFamily="34" charset="0"/>
                <a:ea typeface="Calibri" panose="020F0502020204030204" pitchFamily="34" charset="0"/>
                <a:cs typeface="Times New Roman" panose="02020603050405020304" pitchFamily="18" charset="0"/>
              </a:rPr>
              <a:t>Entrepreneur indépendant travaillant à la demande comme analyste ou programmeur analyste sous la direction de gestionnaire d'entreprise</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p>
            <a:pPr marL="274638" lvl="0" indent="-274638">
              <a:lnSpc>
                <a:spcPct val="107000"/>
              </a:lnSpc>
              <a:buFont typeface="+mj-lt"/>
              <a:buAutoNum type="arabicPeriod"/>
            </a:pPr>
            <a:r>
              <a:rPr lang="fr-FR" sz="1600" dirty="0">
                <a:effectLst/>
                <a:latin typeface="Calibri" panose="020F0502020204030204" pitchFamily="34" charset="0"/>
                <a:ea typeface="Calibri" panose="020F0502020204030204" pitchFamily="34" charset="0"/>
                <a:cs typeface="Times New Roman" panose="02020603050405020304" pitchFamily="18" charset="0"/>
              </a:rPr>
              <a:t>Employé consultant d'une firme d'experts conseils ou d’un sous-traitant qui travaillent sur un projet précis pour une entreprise</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p>
            <a:pPr marL="274638" lvl="0" indent="-274638">
              <a:lnSpc>
                <a:spcPct val="107000"/>
              </a:lnSpc>
              <a:buFont typeface="+mj-lt"/>
              <a:buAutoNum type="arabicPeriod"/>
            </a:pPr>
            <a:r>
              <a:rPr lang="fr-FR" sz="1600" dirty="0">
                <a:effectLst/>
                <a:latin typeface="Calibri" panose="020F0502020204030204" pitchFamily="34" charset="0"/>
                <a:ea typeface="Calibri" panose="020F0502020204030204" pitchFamily="34" charset="0"/>
                <a:cs typeface="Times New Roman" panose="02020603050405020304" pitchFamily="18" charset="0"/>
              </a:rPr>
              <a:t> Employé d'une firme de développement d'un logiciel qui travaille à l’implémentation et au support de solutions informatiques ou progiciel achetés par des entreprises clientes. </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p>
            <a:pPr marL="274638" lvl="0" indent="-274638">
              <a:lnSpc>
                <a:spcPct val="107000"/>
              </a:lnSpc>
              <a:spcAft>
                <a:spcPts val="800"/>
              </a:spcAft>
              <a:buFont typeface="+mj-lt"/>
              <a:buAutoNum type="arabicPeriod"/>
            </a:pPr>
            <a:r>
              <a:rPr lang="fr-FR" sz="1600" dirty="0">
                <a:effectLst/>
                <a:latin typeface="Calibri" panose="020F0502020204030204" pitchFamily="34" charset="0"/>
                <a:ea typeface="Calibri" panose="020F0502020204030204" pitchFamily="34" charset="0"/>
                <a:cs typeface="Times New Roman" panose="02020603050405020304" pitchFamily="18" charset="0"/>
              </a:rPr>
              <a:t>Employé d'un fournisseur de services d'applications qui travaille sur développement et le support des solutions informatiques commandées par une entreprise cliente.</a:t>
            </a:r>
            <a:endParaRPr lang="en-CA" sz="1600" dirty="0"/>
          </a:p>
        </p:txBody>
      </p:sp>
    </p:spTree>
    <p:extLst>
      <p:ext uri="{BB962C8B-B14F-4D97-AF65-F5344CB8AC3E}">
        <p14:creationId xmlns:p14="http://schemas.microsoft.com/office/powerpoint/2010/main" val="4290132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 d’initiation – Acteurs du projet</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28</a:t>
            </a:fld>
            <a:endParaRPr lang="fr-CA"/>
          </a:p>
        </p:txBody>
      </p:sp>
      <p:grpSp>
        <p:nvGrpSpPr>
          <p:cNvPr id="76" name="Groupe 75">
            <a:extLst>
              <a:ext uri="{FF2B5EF4-FFF2-40B4-BE49-F238E27FC236}">
                <a16:creationId xmlns:a16="http://schemas.microsoft.com/office/drawing/2014/main" id="{994FF09E-FBC8-4811-A0D5-3C48BC9C82C9}"/>
              </a:ext>
            </a:extLst>
          </p:cNvPr>
          <p:cNvGrpSpPr/>
          <p:nvPr/>
        </p:nvGrpSpPr>
        <p:grpSpPr>
          <a:xfrm>
            <a:off x="7667504" y="1690688"/>
            <a:ext cx="4512762" cy="3998246"/>
            <a:chOff x="5942183" y="1458729"/>
            <a:chExt cx="4512762" cy="3998246"/>
          </a:xfrm>
        </p:grpSpPr>
        <p:grpSp>
          <p:nvGrpSpPr>
            <p:cNvPr id="39" name="Groupe 38">
              <a:extLst>
                <a:ext uri="{FF2B5EF4-FFF2-40B4-BE49-F238E27FC236}">
                  <a16:creationId xmlns:a16="http://schemas.microsoft.com/office/drawing/2014/main" id="{9E7CCB60-1CF4-497C-8514-51D4435BFB03}"/>
                </a:ext>
              </a:extLst>
            </p:cNvPr>
            <p:cNvGrpSpPr/>
            <p:nvPr/>
          </p:nvGrpSpPr>
          <p:grpSpPr>
            <a:xfrm>
              <a:off x="5942183" y="2572777"/>
              <a:ext cx="765599" cy="1511848"/>
              <a:chOff x="4636693" y="3083012"/>
              <a:chExt cx="765599" cy="1511848"/>
            </a:xfrm>
          </p:grpSpPr>
          <p:pic>
            <p:nvPicPr>
              <p:cNvPr id="9" name="Image 8" descr="Une femme d'affaires qui écrit sur un bloc-notes">
                <a:extLst>
                  <a:ext uri="{FF2B5EF4-FFF2-40B4-BE49-F238E27FC236}">
                    <a16:creationId xmlns:a16="http://schemas.microsoft.com/office/drawing/2014/main" id="{893C0645-F2B7-45B5-B5F7-AA394DE6B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611" y="3083012"/>
                <a:ext cx="318533" cy="1080000"/>
              </a:xfrm>
              <a:prstGeom prst="rect">
                <a:avLst/>
              </a:prstGeom>
            </p:spPr>
          </p:pic>
          <p:sp>
            <p:nvSpPr>
              <p:cNvPr id="34" name="ZoneTexte 33">
                <a:extLst>
                  <a:ext uri="{FF2B5EF4-FFF2-40B4-BE49-F238E27FC236}">
                    <a16:creationId xmlns:a16="http://schemas.microsoft.com/office/drawing/2014/main" id="{0E1ABC0A-6287-4318-96DD-DF93B8306ADD}"/>
                  </a:ext>
                </a:extLst>
              </p:cNvPr>
              <p:cNvSpPr txBox="1"/>
              <p:nvPr/>
            </p:nvSpPr>
            <p:spPr>
              <a:xfrm>
                <a:off x="4636693" y="4158345"/>
                <a:ext cx="765599" cy="436515"/>
              </a:xfrm>
              <a:prstGeom prst="rect">
                <a:avLst/>
              </a:prstGeom>
              <a:noFill/>
            </p:spPr>
            <p:txBody>
              <a:bodyPr wrap="square" rtlCol="0">
                <a:spAutoFit/>
              </a:bodyPr>
              <a:lstStyle/>
              <a:p>
                <a:pPr algn="ctr"/>
                <a:r>
                  <a:rPr lang="en-CA" sz="1100" b="1" dirty="0" err="1"/>
                  <a:t>Analyste</a:t>
                </a:r>
                <a:endParaRPr lang="en-CA" sz="1100" b="1" dirty="0"/>
              </a:p>
              <a:p>
                <a:pPr algn="ctr"/>
                <a:r>
                  <a:rPr lang="en-CA" sz="1100" b="1" dirty="0"/>
                  <a:t> </a:t>
                </a:r>
                <a:r>
                  <a:rPr lang="en-CA" sz="1100" b="1" dirty="0" err="1"/>
                  <a:t>d’affaires</a:t>
                </a:r>
                <a:endParaRPr lang="en-CA" sz="1100" b="1" dirty="0"/>
              </a:p>
            </p:txBody>
          </p:sp>
        </p:grpSp>
        <p:grpSp>
          <p:nvGrpSpPr>
            <p:cNvPr id="40" name="Groupe 39">
              <a:extLst>
                <a:ext uri="{FF2B5EF4-FFF2-40B4-BE49-F238E27FC236}">
                  <a16:creationId xmlns:a16="http://schemas.microsoft.com/office/drawing/2014/main" id="{F592C066-C388-4225-A61C-B16F69E9B56E}"/>
                </a:ext>
              </a:extLst>
            </p:cNvPr>
            <p:cNvGrpSpPr/>
            <p:nvPr/>
          </p:nvGrpSpPr>
          <p:grpSpPr>
            <a:xfrm>
              <a:off x="6341885" y="4115363"/>
              <a:ext cx="973903" cy="1253625"/>
              <a:chOff x="6620820" y="3914429"/>
              <a:chExt cx="973903" cy="1253625"/>
            </a:xfrm>
          </p:grpSpPr>
          <p:pic>
            <p:nvPicPr>
              <p:cNvPr id="11" name="Image 10" descr="Femme âgée avec les mains sur la taille">
                <a:extLst>
                  <a:ext uri="{FF2B5EF4-FFF2-40B4-BE49-F238E27FC236}">
                    <a16:creationId xmlns:a16="http://schemas.microsoft.com/office/drawing/2014/main" id="{3BEFF520-7995-48D1-9AA4-976523C02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820" y="3914429"/>
                <a:ext cx="973903" cy="792000"/>
              </a:xfrm>
              <a:prstGeom prst="rect">
                <a:avLst/>
              </a:prstGeom>
            </p:spPr>
          </p:pic>
          <p:sp>
            <p:nvSpPr>
              <p:cNvPr id="35" name="ZoneTexte 34">
                <a:extLst>
                  <a:ext uri="{FF2B5EF4-FFF2-40B4-BE49-F238E27FC236}">
                    <a16:creationId xmlns:a16="http://schemas.microsoft.com/office/drawing/2014/main" id="{F3E88BFC-C249-46C5-BD4B-94E958BC1316}"/>
                  </a:ext>
                </a:extLst>
              </p:cNvPr>
              <p:cNvSpPr txBox="1"/>
              <p:nvPr/>
            </p:nvSpPr>
            <p:spPr>
              <a:xfrm>
                <a:off x="6707873" y="4737167"/>
                <a:ext cx="765599" cy="430887"/>
              </a:xfrm>
              <a:prstGeom prst="rect">
                <a:avLst/>
              </a:prstGeom>
              <a:noFill/>
            </p:spPr>
            <p:txBody>
              <a:bodyPr wrap="square" rtlCol="0">
                <a:spAutoFit/>
              </a:bodyPr>
              <a:lstStyle/>
              <a:p>
                <a:pPr algn="ctr"/>
                <a:r>
                  <a:rPr lang="en-CA" sz="1100" b="1" dirty="0" err="1"/>
                  <a:t>Pilote</a:t>
                </a:r>
                <a:r>
                  <a:rPr lang="en-CA" sz="1100" b="1" dirty="0"/>
                  <a:t> de </a:t>
                </a:r>
              </a:p>
              <a:p>
                <a:pPr algn="ctr"/>
                <a:r>
                  <a:rPr lang="en-CA" sz="1100" b="1" dirty="0" err="1"/>
                  <a:t>systeme</a:t>
                </a:r>
                <a:endParaRPr lang="en-CA" sz="1100" b="1" dirty="0"/>
              </a:p>
            </p:txBody>
          </p:sp>
        </p:grpSp>
        <p:grpSp>
          <p:nvGrpSpPr>
            <p:cNvPr id="41" name="Groupe 40">
              <a:extLst>
                <a:ext uri="{FF2B5EF4-FFF2-40B4-BE49-F238E27FC236}">
                  <a16:creationId xmlns:a16="http://schemas.microsoft.com/office/drawing/2014/main" id="{52BA8C67-3DFB-42DF-B685-97E940A2102A}"/>
                </a:ext>
              </a:extLst>
            </p:cNvPr>
            <p:cNvGrpSpPr/>
            <p:nvPr/>
          </p:nvGrpSpPr>
          <p:grpSpPr>
            <a:xfrm>
              <a:off x="7725354" y="3984145"/>
              <a:ext cx="939706" cy="1472830"/>
              <a:chOff x="8209909" y="3552917"/>
              <a:chExt cx="939706" cy="1472830"/>
            </a:xfrm>
          </p:grpSpPr>
          <p:pic>
            <p:nvPicPr>
              <p:cNvPr id="33" name="Image 32" descr="Homme d'affaires utilisant un bloc-notes">
                <a:extLst>
                  <a:ext uri="{FF2B5EF4-FFF2-40B4-BE49-F238E27FC236}">
                    <a16:creationId xmlns:a16="http://schemas.microsoft.com/office/drawing/2014/main" id="{B82A05F1-002F-4A09-A2CD-BED3AB48E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019" y="3552917"/>
                <a:ext cx="363927" cy="1080000"/>
              </a:xfrm>
              <a:prstGeom prst="rect">
                <a:avLst/>
              </a:prstGeom>
            </p:spPr>
          </p:pic>
          <p:sp>
            <p:nvSpPr>
              <p:cNvPr id="36" name="ZoneTexte 35">
                <a:extLst>
                  <a:ext uri="{FF2B5EF4-FFF2-40B4-BE49-F238E27FC236}">
                    <a16:creationId xmlns:a16="http://schemas.microsoft.com/office/drawing/2014/main" id="{02D5F2DB-3F03-42CF-B2CA-7BB27EFEE999}"/>
                  </a:ext>
                </a:extLst>
              </p:cNvPr>
              <p:cNvSpPr txBox="1"/>
              <p:nvPr/>
            </p:nvSpPr>
            <p:spPr>
              <a:xfrm>
                <a:off x="8209909" y="4594860"/>
                <a:ext cx="939706" cy="430887"/>
              </a:xfrm>
              <a:prstGeom prst="rect">
                <a:avLst/>
              </a:prstGeom>
              <a:noFill/>
            </p:spPr>
            <p:txBody>
              <a:bodyPr wrap="square" rtlCol="0">
                <a:spAutoFit/>
              </a:bodyPr>
              <a:lstStyle/>
              <a:p>
                <a:pPr algn="ctr"/>
                <a:r>
                  <a:rPr lang="en-CA" sz="1100" b="1" dirty="0" err="1"/>
                  <a:t>Analyste</a:t>
                </a:r>
                <a:endParaRPr lang="en-CA" sz="1100" b="1" dirty="0"/>
              </a:p>
              <a:p>
                <a:pPr algn="ctr"/>
                <a:r>
                  <a:rPr lang="en-CA" sz="1100" b="1" dirty="0"/>
                  <a:t> </a:t>
                </a:r>
                <a:r>
                  <a:rPr lang="en-CA" sz="1100" b="1" dirty="0" err="1"/>
                  <a:t>fonctionnel</a:t>
                </a:r>
                <a:r>
                  <a:rPr lang="en-CA" sz="1100" b="1" dirty="0"/>
                  <a:t> </a:t>
                </a:r>
              </a:p>
            </p:txBody>
          </p:sp>
        </p:grpSp>
        <p:grpSp>
          <p:nvGrpSpPr>
            <p:cNvPr id="43" name="Groupe 42">
              <a:extLst>
                <a:ext uri="{FF2B5EF4-FFF2-40B4-BE49-F238E27FC236}">
                  <a16:creationId xmlns:a16="http://schemas.microsoft.com/office/drawing/2014/main" id="{8C2AD2B1-5507-4719-9820-C054A0C0C5B7}"/>
                </a:ext>
              </a:extLst>
            </p:cNvPr>
            <p:cNvGrpSpPr/>
            <p:nvPr/>
          </p:nvGrpSpPr>
          <p:grpSpPr>
            <a:xfrm>
              <a:off x="9284887" y="3517619"/>
              <a:ext cx="1170058" cy="1382838"/>
              <a:chOff x="9425552" y="2157773"/>
              <a:chExt cx="1170058" cy="1382838"/>
            </a:xfrm>
          </p:grpSpPr>
          <p:pic>
            <p:nvPicPr>
              <p:cNvPr id="19" name="Image 18" descr="Main d'un étudiant de sexe masculin sur le côté du menton">
                <a:extLst>
                  <a:ext uri="{FF2B5EF4-FFF2-40B4-BE49-F238E27FC236}">
                    <a16:creationId xmlns:a16="http://schemas.microsoft.com/office/drawing/2014/main" id="{52E6961B-ED4F-43F2-8D75-8CC5AF19BB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627788" y="2157773"/>
                <a:ext cx="489740" cy="1080000"/>
              </a:xfrm>
              <a:prstGeom prst="rect">
                <a:avLst/>
              </a:prstGeom>
            </p:spPr>
          </p:pic>
          <p:sp>
            <p:nvSpPr>
              <p:cNvPr id="37" name="ZoneTexte 36">
                <a:extLst>
                  <a:ext uri="{FF2B5EF4-FFF2-40B4-BE49-F238E27FC236}">
                    <a16:creationId xmlns:a16="http://schemas.microsoft.com/office/drawing/2014/main" id="{FF691532-7462-4B1F-80AC-2301327885BD}"/>
                  </a:ext>
                </a:extLst>
              </p:cNvPr>
              <p:cNvSpPr txBox="1"/>
              <p:nvPr/>
            </p:nvSpPr>
            <p:spPr>
              <a:xfrm>
                <a:off x="9425552" y="3279001"/>
                <a:ext cx="1170058" cy="261610"/>
              </a:xfrm>
              <a:prstGeom prst="rect">
                <a:avLst/>
              </a:prstGeom>
              <a:noFill/>
            </p:spPr>
            <p:txBody>
              <a:bodyPr wrap="square" rtlCol="0">
                <a:spAutoFit/>
              </a:bodyPr>
              <a:lstStyle/>
              <a:p>
                <a:pPr algn="ctr"/>
                <a:r>
                  <a:rPr lang="en-CA" sz="1100" b="1" dirty="0" err="1"/>
                  <a:t>Programmeur</a:t>
                </a:r>
                <a:r>
                  <a:rPr lang="en-CA" sz="1100" b="1" dirty="0"/>
                  <a:t> </a:t>
                </a:r>
              </a:p>
            </p:txBody>
          </p:sp>
        </p:grpSp>
        <p:grpSp>
          <p:nvGrpSpPr>
            <p:cNvPr id="42" name="Groupe 41">
              <a:extLst>
                <a:ext uri="{FF2B5EF4-FFF2-40B4-BE49-F238E27FC236}">
                  <a16:creationId xmlns:a16="http://schemas.microsoft.com/office/drawing/2014/main" id="{99A58273-F667-4814-A41D-9068E658CC87}"/>
                </a:ext>
              </a:extLst>
            </p:cNvPr>
            <p:cNvGrpSpPr/>
            <p:nvPr/>
          </p:nvGrpSpPr>
          <p:grpSpPr>
            <a:xfrm>
              <a:off x="7622413" y="1458729"/>
              <a:ext cx="1170058" cy="1477483"/>
              <a:chOff x="6756646" y="2197644"/>
              <a:chExt cx="1170058" cy="1477483"/>
            </a:xfrm>
          </p:grpSpPr>
          <p:pic>
            <p:nvPicPr>
              <p:cNvPr id="13" name="Image 12" descr="Jeune femme occasionnelle écrivant sur un carnet">
                <a:extLst>
                  <a:ext uri="{FF2B5EF4-FFF2-40B4-BE49-F238E27FC236}">
                    <a16:creationId xmlns:a16="http://schemas.microsoft.com/office/drawing/2014/main" id="{2AE4BBF1-1B11-493C-995A-B0B3A51983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1130" y="2197644"/>
                <a:ext cx="350925" cy="1080000"/>
              </a:xfrm>
              <a:prstGeom prst="rect">
                <a:avLst/>
              </a:prstGeom>
            </p:spPr>
          </p:pic>
          <p:sp>
            <p:nvSpPr>
              <p:cNvPr id="38" name="ZoneTexte 37">
                <a:extLst>
                  <a:ext uri="{FF2B5EF4-FFF2-40B4-BE49-F238E27FC236}">
                    <a16:creationId xmlns:a16="http://schemas.microsoft.com/office/drawing/2014/main" id="{E92C7680-482E-4EBC-8429-5B270472824D}"/>
                  </a:ext>
                </a:extLst>
              </p:cNvPr>
              <p:cNvSpPr txBox="1"/>
              <p:nvPr/>
            </p:nvSpPr>
            <p:spPr>
              <a:xfrm>
                <a:off x="6756646" y="3244240"/>
                <a:ext cx="1170058" cy="430887"/>
              </a:xfrm>
              <a:prstGeom prst="rect">
                <a:avLst/>
              </a:prstGeom>
              <a:noFill/>
            </p:spPr>
            <p:txBody>
              <a:bodyPr wrap="square" rtlCol="0">
                <a:spAutoFit/>
              </a:bodyPr>
              <a:lstStyle/>
              <a:p>
                <a:pPr algn="ctr"/>
                <a:r>
                  <a:rPr lang="fr-CA" sz="1100" b="1" dirty="0"/>
                  <a:t>Chargée</a:t>
                </a:r>
                <a:r>
                  <a:rPr lang="en-CA" sz="1100" b="1" dirty="0"/>
                  <a:t> de </a:t>
                </a:r>
              </a:p>
              <a:p>
                <a:pPr algn="ctr"/>
                <a:r>
                  <a:rPr lang="en-CA" sz="1100" b="1" dirty="0" err="1"/>
                  <a:t>projet</a:t>
                </a:r>
                <a:endParaRPr lang="en-CA" sz="1100" b="1" dirty="0"/>
              </a:p>
            </p:txBody>
          </p:sp>
        </p:grpSp>
        <p:cxnSp>
          <p:nvCxnSpPr>
            <p:cNvPr id="46" name="Connecteur : en arc 45">
              <a:extLst>
                <a:ext uri="{FF2B5EF4-FFF2-40B4-BE49-F238E27FC236}">
                  <a16:creationId xmlns:a16="http://schemas.microsoft.com/office/drawing/2014/main" id="{33DDDB0B-D6F3-4C25-ADBF-FD72A9F24B89}"/>
                </a:ext>
              </a:extLst>
            </p:cNvPr>
            <p:cNvCxnSpPr>
              <a:cxnSpLocks/>
            </p:cNvCxnSpPr>
            <p:nvPr/>
          </p:nvCxnSpPr>
          <p:spPr>
            <a:xfrm rot="16200000" flipH="1">
              <a:off x="5562229" y="4286835"/>
              <a:ext cx="1400483" cy="332938"/>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47" name="Connecteur : en arc 46">
              <a:extLst>
                <a:ext uri="{FF2B5EF4-FFF2-40B4-BE49-F238E27FC236}">
                  <a16:creationId xmlns:a16="http://schemas.microsoft.com/office/drawing/2014/main" id="{2B07D634-950F-46B9-933E-D0F878EC8B92}"/>
                </a:ext>
              </a:extLst>
            </p:cNvPr>
            <p:cNvCxnSpPr>
              <a:cxnSpLocks/>
              <a:stCxn id="35" idx="2"/>
              <a:endCxn id="36" idx="2"/>
            </p:cNvCxnSpPr>
            <p:nvPr/>
          </p:nvCxnSpPr>
          <p:spPr>
            <a:xfrm rot="16200000" flipH="1">
              <a:off x="7459479" y="4721246"/>
              <a:ext cx="87987" cy="1383469"/>
            </a:xfrm>
            <a:prstGeom prst="curvedConnector3">
              <a:avLst>
                <a:gd name="adj1" fmla="val 359811"/>
              </a:avLst>
            </a:prstGeom>
          </p:spPr>
          <p:style>
            <a:lnRef idx="1">
              <a:schemeClr val="accent1"/>
            </a:lnRef>
            <a:fillRef idx="0">
              <a:schemeClr val="accent1"/>
            </a:fillRef>
            <a:effectRef idx="0">
              <a:schemeClr val="accent1"/>
            </a:effectRef>
            <a:fontRef idx="minor">
              <a:schemeClr val="tx1"/>
            </a:fontRef>
          </p:style>
        </p:cxnSp>
        <p:cxnSp>
          <p:nvCxnSpPr>
            <p:cNvPr id="50" name="Connecteur : en arc 49">
              <a:extLst>
                <a:ext uri="{FF2B5EF4-FFF2-40B4-BE49-F238E27FC236}">
                  <a16:creationId xmlns:a16="http://schemas.microsoft.com/office/drawing/2014/main" id="{361539A7-F9B2-4BC0-A42F-4AA46EF7C31C}"/>
                </a:ext>
              </a:extLst>
            </p:cNvPr>
            <p:cNvCxnSpPr>
              <a:cxnSpLocks/>
              <a:stCxn id="36" idx="3"/>
              <a:endCxn id="37" idx="2"/>
            </p:cNvCxnSpPr>
            <p:nvPr/>
          </p:nvCxnSpPr>
          <p:spPr>
            <a:xfrm flipV="1">
              <a:off x="8665060" y="4900457"/>
              <a:ext cx="1204856" cy="341075"/>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53" name="Connecteur : en arc 52">
              <a:extLst>
                <a:ext uri="{FF2B5EF4-FFF2-40B4-BE49-F238E27FC236}">
                  <a16:creationId xmlns:a16="http://schemas.microsoft.com/office/drawing/2014/main" id="{55289DC2-F4A9-468B-82FA-BD7B9400621F}"/>
                </a:ext>
              </a:extLst>
            </p:cNvPr>
            <p:cNvCxnSpPr>
              <a:cxnSpLocks/>
              <a:stCxn id="35" idx="2"/>
              <a:endCxn id="37" idx="2"/>
            </p:cNvCxnSpPr>
            <p:nvPr/>
          </p:nvCxnSpPr>
          <p:spPr>
            <a:xfrm rot="5400000" flipH="1" flipV="1">
              <a:off x="8106561" y="3605634"/>
              <a:ext cx="468531" cy="3058178"/>
            </a:xfrm>
            <a:prstGeom prst="curvedConnector3">
              <a:avLst>
                <a:gd name="adj1" fmla="val -114659"/>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57" name="Connecteur : en arc 56">
              <a:extLst>
                <a:ext uri="{FF2B5EF4-FFF2-40B4-BE49-F238E27FC236}">
                  <a16:creationId xmlns:a16="http://schemas.microsoft.com/office/drawing/2014/main" id="{C1DE7839-84CA-4B14-A8A3-0951DF3622F5}"/>
                </a:ext>
              </a:extLst>
            </p:cNvPr>
            <p:cNvCxnSpPr>
              <a:cxnSpLocks/>
              <a:stCxn id="9" idx="3"/>
              <a:endCxn id="33" idx="0"/>
            </p:cNvCxnSpPr>
            <p:nvPr/>
          </p:nvCxnSpPr>
          <p:spPr>
            <a:xfrm>
              <a:off x="6459634" y="3112777"/>
              <a:ext cx="1689794" cy="871368"/>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0" name="Connecteur : en arc 59">
              <a:extLst>
                <a:ext uri="{FF2B5EF4-FFF2-40B4-BE49-F238E27FC236}">
                  <a16:creationId xmlns:a16="http://schemas.microsoft.com/office/drawing/2014/main" id="{CFAD0235-4311-4E18-A5B7-4518352C4A5F}"/>
                </a:ext>
              </a:extLst>
            </p:cNvPr>
            <p:cNvCxnSpPr>
              <a:cxnSpLocks/>
              <a:stCxn id="9" idx="0"/>
              <a:endCxn id="13" idx="1"/>
            </p:cNvCxnSpPr>
            <p:nvPr/>
          </p:nvCxnSpPr>
          <p:spPr>
            <a:xfrm rot="5400000" flipH="1" flipV="1">
              <a:off x="6836608" y="1462489"/>
              <a:ext cx="574048" cy="1646529"/>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4" name="Connecteur : en arc 63">
              <a:extLst>
                <a:ext uri="{FF2B5EF4-FFF2-40B4-BE49-F238E27FC236}">
                  <a16:creationId xmlns:a16="http://schemas.microsoft.com/office/drawing/2014/main" id="{6DCF4C6C-BB22-4E1A-9910-E05C768459C4}"/>
                </a:ext>
              </a:extLst>
            </p:cNvPr>
            <p:cNvCxnSpPr>
              <a:cxnSpLocks/>
              <a:stCxn id="11" idx="0"/>
              <a:endCxn id="13" idx="1"/>
            </p:cNvCxnSpPr>
            <p:nvPr/>
          </p:nvCxnSpPr>
          <p:spPr>
            <a:xfrm rot="5400000" flipH="1" flipV="1">
              <a:off x="6329550" y="2498016"/>
              <a:ext cx="2116634" cy="1118060"/>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9" name="Connecteur : en arc 68">
              <a:extLst>
                <a:ext uri="{FF2B5EF4-FFF2-40B4-BE49-F238E27FC236}">
                  <a16:creationId xmlns:a16="http://schemas.microsoft.com/office/drawing/2014/main" id="{C33D2E32-7C2D-453D-A2A9-1139C3632119}"/>
                </a:ext>
              </a:extLst>
            </p:cNvPr>
            <p:cNvCxnSpPr>
              <a:cxnSpLocks/>
              <a:stCxn id="33" idx="0"/>
              <a:endCxn id="38" idx="2"/>
            </p:cNvCxnSpPr>
            <p:nvPr/>
          </p:nvCxnSpPr>
          <p:spPr>
            <a:xfrm rot="5400000" flipH="1" flipV="1">
              <a:off x="7654469" y="3431172"/>
              <a:ext cx="1047933" cy="58014"/>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3" name="Connecteur : en arc 72">
              <a:extLst>
                <a:ext uri="{FF2B5EF4-FFF2-40B4-BE49-F238E27FC236}">
                  <a16:creationId xmlns:a16="http://schemas.microsoft.com/office/drawing/2014/main" id="{C9E5764D-A725-4247-9737-0CF526943940}"/>
                </a:ext>
              </a:extLst>
            </p:cNvPr>
            <p:cNvCxnSpPr>
              <a:cxnSpLocks/>
              <a:stCxn id="19" idx="0"/>
              <a:endCxn id="13" idx="3"/>
            </p:cNvCxnSpPr>
            <p:nvPr/>
          </p:nvCxnSpPr>
          <p:spPr>
            <a:xfrm rot="16200000" flipV="1">
              <a:off x="8255463" y="2041088"/>
              <a:ext cx="1518890" cy="1434171"/>
            </a:xfrm>
            <a:prstGeom prst="curvedConnector2">
              <a:avLst/>
            </a:prstGeom>
          </p:spPr>
          <p:style>
            <a:lnRef idx="1">
              <a:schemeClr val="accent1"/>
            </a:lnRef>
            <a:fillRef idx="0">
              <a:schemeClr val="accent1"/>
            </a:fillRef>
            <a:effectRef idx="0">
              <a:schemeClr val="accent1"/>
            </a:effectRef>
            <a:fontRef idx="minor">
              <a:schemeClr val="tx1"/>
            </a:fontRef>
          </p:style>
        </p:cxnSp>
      </p:grpSp>
      <p:sp>
        <p:nvSpPr>
          <p:cNvPr id="83" name="ZoneTexte 82">
            <a:extLst>
              <a:ext uri="{FF2B5EF4-FFF2-40B4-BE49-F238E27FC236}">
                <a16:creationId xmlns:a16="http://schemas.microsoft.com/office/drawing/2014/main" id="{C3B3F5E0-71F0-4DCE-8241-FF07C7CA0DC4}"/>
              </a:ext>
            </a:extLst>
          </p:cNvPr>
          <p:cNvSpPr txBox="1"/>
          <p:nvPr/>
        </p:nvSpPr>
        <p:spPr>
          <a:xfrm>
            <a:off x="741910" y="2085164"/>
            <a:ext cx="6949049" cy="4524315"/>
          </a:xfrm>
          <a:prstGeom prst="rect">
            <a:avLst/>
          </a:prstGeom>
          <a:noFill/>
        </p:spPr>
        <p:txBody>
          <a:bodyPr wrap="square">
            <a:spAutoFit/>
          </a:bodyPr>
          <a:lstStyle/>
          <a:p>
            <a:pPr marL="285750" indent="-285750" algn="l">
              <a:buFont typeface="Arial" panose="020B0604020202020204" pitchFamily="34" charset="0"/>
              <a:buChar char="•"/>
            </a:pPr>
            <a:r>
              <a:rPr lang="fr-FR" sz="1600" b="1" i="0" dirty="0">
                <a:solidFill>
                  <a:srgbClr val="000000"/>
                </a:solidFill>
                <a:effectLst/>
                <a:latin typeface="Calibri (Corps)"/>
              </a:rPr>
              <a:t>Analyste fonctionnel: </a:t>
            </a:r>
            <a:r>
              <a:rPr lang="fr-FR" sz="1600" dirty="0">
                <a:solidFill>
                  <a:srgbClr val="000000"/>
                </a:solidFill>
                <a:latin typeface="Calibri (Corps)"/>
              </a:rPr>
              <a:t>Recueille les besoins d’affaires, puis a</a:t>
            </a:r>
            <a:r>
              <a:rPr lang="fr-FR" sz="1600" i="0" dirty="0">
                <a:solidFill>
                  <a:srgbClr val="000000"/>
                </a:solidFill>
                <a:effectLst/>
                <a:latin typeface="Calibri (Corps)"/>
              </a:rPr>
              <a:t>nalyse et conçoit le système. Il </a:t>
            </a:r>
            <a:r>
              <a:rPr lang="fr-FR" sz="1600" b="0" i="0" dirty="0">
                <a:solidFill>
                  <a:srgbClr val="000000"/>
                </a:solidFill>
                <a:effectLst/>
                <a:latin typeface="Calibri (Corps)"/>
              </a:rPr>
              <a:t>fournit les dossiers fonctionnels qui contiennent toutes les spécifications sur le système attendu.</a:t>
            </a:r>
            <a:r>
              <a:rPr lang="fr-FR" sz="1600" i="0" dirty="0">
                <a:solidFill>
                  <a:srgbClr val="000000"/>
                </a:solidFill>
                <a:effectLst/>
                <a:latin typeface="Calibri (Corps)"/>
              </a:rPr>
              <a:t> </a:t>
            </a:r>
            <a:endParaRPr lang="fr-FR" sz="1600" dirty="0">
              <a:solidFill>
                <a:srgbClr val="000000"/>
              </a:solidFill>
              <a:latin typeface="Calibri (Corps)"/>
            </a:endParaRPr>
          </a:p>
          <a:p>
            <a:pPr marL="285750" indent="-285750" algn="l">
              <a:buFont typeface="Arial" panose="020B0604020202020204" pitchFamily="34" charset="0"/>
              <a:buChar char="•"/>
            </a:pPr>
            <a:r>
              <a:rPr lang="fr-FR" sz="1600" b="1" i="0" dirty="0">
                <a:solidFill>
                  <a:srgbClr val="000000"/>
                </a:solidFill>
                <a:effectLst/>
                <a:latin typeface="Calibri (Corps)"/>
              </a:rPr>
              <a:t>Programmeur</a:t>
            </a:r>
            <a:r>
              <a:rPr lang="fr-FR" sz="1600" b="0" i="0" dirty="0">
                <a:solidFill>
                  <a:srgbClr val="000000"/>
                </a:solidFill>
                <a:effectLst/>
                <a:latin typeface="Calibri (Corps)"/>
              </a:rPr>
              <a:t>. Traduit les spécifications en </a:t>
            </a:r>
            <a:r>
              <a:rPr lang="fr-FR" sz="1600" dirty="0">
                <a:solidFill>
                  <a:srgbClr val="000000"/>
                </a:solidFill>
                <a:latin typeface="Calibri (Corps)"/>
              </a:rPr>
              <a:t>langage </a:t>
            </a:r>
            <a:r>
              <a:rPr lang="fr-FR" sz="1600" b="0" i="0" dirty="0">
                <a:solidFill>
                  <a:srgbClr val="000000"/>
                </a:solidFill>
                <a:effectLst/>
                <a:latin typeface="Calibri (Corps)"/>
              </a:rPr>
              <a:t>machine, écrit le code du système, fait les compilations et installations.</a:t>
            </a:r>
          </a:p>
          <a:p>
            <a:pPr marL="285750" indent="-285750" algn="l">
              <a:buFont typeface="Arial" panose="020B0604020202020204" pitchFamily="34" charset="0"/>
              <a:buChar char="•"/>
            </a:pPr>
            <a:r>
              <a:rPr lang="fr-FR" sz="1600" b="1" i="0" dirty="0">
                <a:solidFill>
                  <a:srgbClr val="000000"/>
                </a:solidFill>
                <a:effectLst/>
                <a:latin typeface="Calibri (Corps)"/>
              </a:rPr>
              <a:t>Analyste d'affaires</a:t>
            </a:r>
            <a:r>
              <a:rPr lang="fr-FR" sz="1600" b="0" i="0" dirty="0">
                <a:solidFill>
                  <a:srgbClr val="000000"/>
                </a:solidFill>
                <a:effectLst/>
                <a:latin typeface="Calibri (Corps)"/>
              </a:rPr>
              <a:t> est spécialement dédié pour consigner le besoin des utilisateurs, et la vision de la direction de l'entreprise. Il priorise les besoins et évalue les impacts sur l'entreprise. </a:t>
            </a:r>
          </a:p>
          <a:p>
            <a:pPr marL="285750" indent="-285750" algn="l">
              <a:buFont typeface="Arial" panose="020B0604020202020204" pitchFamily="34" charset="0"/>
              <a:buChar char="•"/>
            </a:pPr>
            <a:r>
              <a:rPr lang="fr-FR" sz="1600" b="1" dirty="0">
                <a:solidFill>
                  <a:srgbClr val="000000"/>
                </a:solidFill>
                <a:latin typeface="Calibri (Corps)"/>
              </a:rPr>
              <a:t>P</a:t>
            </a:r>
            <a:r>
              <a:rPr lang="fr-FR" sz="1600" b="1" i="0" dirty="0">
                <a:solidFill>
                  <a:srgbClr val="000000"/>
                </a:solidFill>
                <a:effectLst/>
                <a:latin typeface="Calibri (Corps)"/>
              </a:rPr>
              <a:t>ilote de système, </a:t>
            </a:r>
            <a:r>
              <a:rPr lang="fr-FR" sz="1600" i="0" dirty="0">
                <a:solidFill>
                  <a:srgbClr val="000000"/>
                </a:solidFill>
                <a:effectLst/>
                <a:latin typeface="Calibri (Corps)"/>
              </a:rPr>
              <a:t>appelé aussi super utilisateur  </a:t>
            </a:r>
            <a:r>
              <a:rPr lang="fr-FR" sz="1600" b="0" i="0" dirty="0">
                <a:solidFill>
                  <a:srgbClr val="000000"/>
                </a:solidFill>
                <a:effectLst/>
                <a:latin typeface="Calibri (Corps)"/>
              </a:rPr>
              <a:t>ou utilisateur clef. C'est lui qui fait les configurations avancées dans le système, c'est aussi lui la personne de référence pour les utilisateurs lorsqu'ils ont des problèmes ou questions avec le système. Cette personne est aussi responsable de faire des tests utilisateurs et d’acceptation avant les mises en production du système.</a:t>
            </a:r>
          </a:p>
          <a:p>
            <a:pPr marL="285750" indent="-285750" algn="l">
              <a:buFont typeface="Arial" panose="020B0604020202020204" pitchFamily="34" charset="0"/>
              <a:buChar char="•"/>
            </a:pPr>
            <a:r>
              <a:rPr lang="fr-FR" sz="1600" b="1" i="0" dirty="0">
                <a:solidFill>
                  <a:srgbClr val="000000"/>
                </a:solidFill>
                <a:effectLst/>
                <a:latin typeface="Calibri (Corps)"/>
              </a:rPr>
              <a:t>Chargé de projet </a:t>
            </a:r>
            <a:r>
              <a:rPr lang="fr-FR" sz="1600" b="0" i="0" dirty="0">
                <a:solidFill>
                  <a:srgbClr val="000000"/>
                </a:solidFill>
                <a:effectLst/>
                <a:latin typeface="Calibri (Corps)"/>
              </a:rPr>
              <a:t>a le rôle d'encadrer l'équipe de développement afin de s'assurer de respecter les échéanciers, la portée et les budgets. Il facilite la collaboration entre les membres de l’ équipe et contribue à trouver des solutions lorsqu'il y a des valeurs qui entrent en conflit. Il s'assure constamment que le développement avance bien.</a:t>
            </a:r>
          </a:p>
        </p:txBody>
      </p:sp>
    </p:spTree>
    <p:extLst>
      <p:ext uri="{BB962C8B-B14F-4D97-AF65-F5344CB8AC3E}">
        <p14:creationId xmlns:p14="http://schemas.microsoft.com/office/powerpoint/2010/main" val="21018387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 d’initiation – Acteurs du projet</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29</a:t>
            </a:fld>
            <a:endParaRPr lang="fr-CA"/>
          </a:p>
        </p:txBody>
      </p:sp>
      <p:sp>
        <p:nvSpPr>
          <p:cNvPr id="83" name="ZoneTexte 82">
            <a:extLst>
              <a:ext uri="{FF2B5EF4-FFF2-40B4-BE49-F238E27FC236}">
                <a16:creationId xmlns:a16="http://schemas.microsoft.com/office/drawing/2014/main" id="{C3B3F5E0-71F0-4DCE-8241-FF07C7CA0DC4}"/>
              </a:ext>
            </a:extLst>
          </p:cNvPr>
          <p:cNvSpPr txBox="1"/>
          <p:nvPr/>
        </p:nvSpPr>
        <p:spPr>
          <a:xfrm>
            <a:off x="671460" y="1860583"/>
            <a:ext cx="4971200" cy="3539430"/>
          </a:xfrm>
          <a:prstGeom prst="rect">
            <a:avLst/>
          </a:prstGeom>
          <a:noFill/>
        </p:spPr>
        <p:txBody>
          <a:bodyPr wrap="square">
            <a:spAutoFit/>
          </a:bodyPr>
          <a:lstStyle/>
          <a:p>
            <a:pPr marL="285750" indent="-285750" algn="l">
              <a:buFont typeface="Arial" panose="020B0604020202020204" pitchFamily="34" charset="0"/>
              <a:buChar char="•"/>
            </a:pPr>
            <a:r>
              <a:rPr lang="fr-FR" sz="1600" b="1" dirty="0">
                <a:solidFill>
                  <a:srgbClr val="000000"/>
                </a:solidFill>
                <a:latin typeface="Calibri (Corps)"/>
              </a:rPr>
              <a:t>Architectes </a:t>
            </a:r>
            <a:r>
              <a:rPr lang="fr-FR" sz="1600" b="0" i="0" dirty="0">
                <a:solidFill>
                  <a:srgbClr val="000000"/>
                </a:solidFill>
                <a:effectLst/>
                <a:latin typeface="century gothic" panose="020B0502020202020204" pitchFamily="34" charset="0"/>
              </a:rPr>
              <a:t>: </a:t>
            </a:r>
            <a:r>
              <a:rPr lang="fr-FR" sz="1600" dirty="0">
                <a:solidFill>
                  <a:srgbClr val="000000"/>
                </a:solidFill>
                <a:latin typeface="Calibri (Corps)"/>
              </a:rPr>
              <a:t>ils travaillent sur les besoins et les solutions à haut niveau. Ils s'assurent de la cohérence de tout ce qui est fait. Ils aident pour l'évaluation des temps. Ils recensent et pèsent les impacts avant qu'un ajout ou une modification d'une fonctionnalité soit fait au système selon leur secteur (affaires, fonctionnel ou technique). </a:t>
            </a:r>
          </a:p>
          <a:p>
            <a:pPr marL="263525" algn="l"/>
            <a:r>
              <a:rPr lang="fr-FR" sz="1600" dirty="0">
                <a:solidFill>
                  <a:srgbClr val="000000"/>
                </a:solidFill>
                <a:latin typeface="Calibri (Corps)"/>
              </a:rPr>
              <a:t>Ils prennent ensemble les grandes décisions quant aux orientations à appliquer. Ils répondent aux questions des membres de leur équipe, encadrent les nouveaux venus, diffusent les informations des décisions prises dans les comités et sollicitent de l'aide aux gens de leur équipe pour faire des prototypes et des simulations.</a:t>
            </a:r>
          </a:p>
        </p:txBody>
      </p:sp>
      <p:grpSp>
        <p:nvGrpSpPr>
          <p:cNvPr id="30" name="Groupe 29">
            <a:extLst>
              <a:ext uri="{FF2B5EF4-FFF2-40B4-BE49-F238E27FC236}">
                <a16:creationId xmlns:a16="http://schemas.microsoft.com/office/drawing/2014/main" id="{BFE6AED9-1A8E-4E0D-A7E8-45A7BCD55E84}"/>
              </a:ext>
            </a:extLst>
          </p:cNvPr>
          <p:cNvGrpSpPr/>
          <p:nvPr/>
        </p:nvGrpSpPr>
        <p:grpSpPr>
          <a:xfrm>
            <a:off x="5993734" y="1874519"/>
            <a:ext cx="6181433" cy="3457221"/>
            <a:chOff x="5268657" y="1175553"/>
            <a:chExt cx="6923343" cy="4999089"/>
          </a:xfrm>
        </p:grpSpPr>
        <p:grpSp>
          <p:nvGrpSpPr>
            <p:cNvPr id="31" name="Groupe 30">
              <a:extLst>
                <a:ext uri="{FF2B5EF4-FFF2-40B4-BE49-F238E27FC236}">
                  <a16:creationId xmlns:a16="http://schemas.microsoft.com/office/drawing/2014/main" id="{5FDFAC49-B4BA-4FC2-9F20-C654E105AB1B}"/>
                </a:ext>
              </a:extLst>
            </p:cNvPr>
            <p:cNvGrpSpPr/>
            <p:nvPr/>
          </p:nvGrpSpPr>
          <p:grpSpPr>
            <a:xfrm>
              <a:off x="5268657" y="4561083"/>
              <a:ext cx="1144440" cy="1613559"/>
              <a:chOff x="4636693" y="3083012"/>
              <a:chExt cx="1144440" cy="1613559"/>
            </a:xfrm>
          </p:grpSpPr>
          <p:pic>
            <p:nvPicPr>
              <p:cNvPr id="81" name="Image 80" descr="Une femme d'affaires qui écrit sur un bloc-notes">
                <a:extLst>
                  <a:ext uri="{FF2B5EF4-FFF2-40B4-BE49-F238E27FC236}">
                    <a16:creationId xmlns:a16="http://schemas.microsoft.com/office/drawing/2014/main" id="{748D24D6-AE6F-4E53-9781-40E40234E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611" y="3083012"/>
                <a:ext cx="318533" cy="1080000"/>
              </a:xfrm>
              <a:prstGeom prst="rect">
                <a:avLst/>
              </a:prstGeom>
            </p:spPr>
          </p:pic>
          <p:sp>
            <p:nvSpPr>
              <p:cNvPr id="82" name="ZoneTexte 81">
                <a:extLst>
                  <a:ext uri="{FF2B5EF4-FFF2-40B4-BE49-F238E27FC236}">
                    <a16:creationId xmlns:a16="http://schemas.microsoft.com/office/drawing/2014/main" id="{E6AD8783-C02B-4DF9-AB5A-F8CBC1BE2567}"/>
                  </a:ext>
                </a:extLst>
              </p:cNvPr>
              <p:cNvSpPr txBox="1"/>
              <p:nvPr/>
            </p:nvSpPr>
            <p:spPr>
              <a:xfrm>
                <a:off x="4636693" y="4073515"/>
                <a:ext cx="1144440" cy="623056"/>
              </a:xfrm>
              <a:prstGeom prst="rect">
                <a:avLst/>
              </a:prstGeom>
              <a:noFill/>
            </p:spPr>
            <p:txBody>
              <a:bodyPr wrap="square" rtlCol="0">
                <a:spAutoFit/>
              </a:bodyPr>
              <a:lstStyle/>
              <a:p>
                <a:pPr algn="ctr"/>
                <a:r>
                  <a:rPr lang="en-CA" sz="1100" b="1" dirty="0" err="1"/>
                  <a:t>Analyste</a:t>
                </a:r>
                <a:endParaRPr lang="en-CA" sz="1100" b="1" dirty="0"/>
              </a:p>
              <a:p>
                <a:pPr algn="ctr"/>
                <a:r>
                  <a:rPr lang="en-CA" sz="1100" b="1" dirty="0"/>
                  <a:t> </a:t>
                </a:r>
                <a:r>
                  <a:rPr lang="en-CA" sz="1100" b="1" dirty="0" err="1"/>
                  <a:t>d’affaires</a:t>
                </a:r>
                <a:endParaRPr lang="en-CA" sz="1100" b="1" dirty="0"/>
              </a:p>
            </p:txBody>
          </p:sp>
        </p:grpSp>
        <p:grpSp>
          <p:nvGrpSpPr>
            <p:cNvPr id="32" name="Groupe 31">
              <a:extLst>
                <a:ext uri="{FF2B5EF4-FFF2-40B4-BE49-F238E27FC236}">
                  <a16:creationId xmlns:a16="http://schemas.microsoft.com/office/drawing/2014/main" id="{1D05A712-43AF-45FF-B60F-45852BF7A6EE}"/>
                </a:ext>
              </a:extLst>
            </p:cNvPr>
            <p:cNvGrpSpPr/>
            <p:nvPr/>
          </p:nvGrpSpPr>
          <p:grpSpPr>
            <a:xfrm>
              <a:off x="6686372" y="4692301"/>
              <a:ext cx="1094125" cy="1482341"/>
              <a:chOff x="6553271" y="3914429"/>
              <a:chExt cx="1094125" cy="1482341"/>
            </a:xfrm>
          </p:grpSpPr>
          <p:pic>
            <p:nvPicPr>
              <p:cNvPr id="79" name="Image 78" descr="Femme âgée avec les mains sur la taille">
                <a:extLst>
                  <a:ext uri="{FF2B5EF4-FFF2-40B4-BE49-F238E27FC236}">
                    <a16:creationId xmlns:a16="http://schemas.microsoft.com/office/drawing/2014/main" id="{0CEA3280-8AEC-4C13-9DFE-1B4E4913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820" y="3914429"/>
                <a:ext cx="973903" cy="792000"/>
              </a:xfrm>
              <a:prstGeom prst="rect">
                <a:avLst/>
              </a:prstGeom>
            </p:spPr>
          </p:pic>
          <p:sp>
            <p:nvSpPr>
              <p:cNvPr id="80" name="ZoneTexte 79">
                <a:extLst>
                  <a:ext uri="{FF2B5EF4-FFF2-40B4-BE49-F238E27FC236}">
                    <a16:creationId xmlns:a16="http://schemas.microsoft.com/office/drawing/2014/main" id="{8484A379-48C7-479F-B152-D2E18E142BEB}"/>
                  </a:ext>
                </a:extLst>
              </p:cNvPr>
              <p:cNvSpPr txBox="1"/>
              <p:nvPr/>
            </p:nvSpPr>
            <p:spPr>
              <a:xfrm>
                <a:off x="6553271" y="4773714"/>
                <a:ext cx="1094125" cy="623056"/>
              </a:xfrm>
              <a:prstGeom prst="rect">
                <a:avLst/>
              </a:prstGeom>
              <a:noFill/>
            </p:spPr>
            <p:txBody>
              <a:bodyPr wrap="square" rtlCol="0">
                <a:spAutoFit/>
              </a:bodyPr>
              <a:lstStyle/>
              <a:p>
                <a:pPr algn="ctr"/>
                <a:r>
                  <a:rPr lang="en-CA" sz="1100" b="1" dirty="0" err="1"/>
                  <a:t>Pilote</a:t>
                </a:r>
                <a:r>
                  <a:rPr lang="en-CA" sz="1100" b="1" dirty="0"/>
                  <a:t> de </a:t>
                </a:r>
              </a:p>
              <a:p>
                <a:pPr algn="ctr"/>
                <a:r>
                  <a:rPr lang="en-CA" sz="1100" b="1" dirty="0" err="1"/>
                  <a:t>systeme</a:t>
                </a:r>
                <a:endParaRPr lang="en-CA" sz="1100" b="1" dirty="0"/>
              </a:p>
            </p:txBody>
          </p:sp>
        </p:grpSp>
        <p:pic>
          <p:nvPicPr>
            <p:cNvPr id="44" name="Image 43" descr="Homme d'affaires utilisant un bloc-notes">
              <a:extLst>
                <a:ext uri="{FF2B5EF4-FFF2-40B4-BE49-F238E27FC236}">
                  <a16:creationId xmlns:a16="http://schemas.microsoft.com/office/drawing/2014/main" id="{8E6AD0EF-A1D7-4B30-8CAA-E8C144882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500" y="4561083"/>
              <a:ext cx="363927" cy="1080000"/>
            </a:xfrm>
            <a:prstGeom prst="rect">
              <a:avLst/>
            </a:prstGeom>
          </p:spPr>
        </p:pic>
        <p:sp>
          <p:nvSpPr>
            <p:cNvPr id="45" name="ZoneTexte 44">
              <a:extLst>
                <a:ext uri="{FF2B5EF4-FFF2-40B4-BE49-F238E27FC236}">
                  <a16:creationId xmlns:a16="http://schemas.microsoft.com/office/drawing/2014/main" id="{AED91C5B-ACCC-4600-863D-917AC54840A2}"/>
                </a:ext>
              </a:extLst>
            </p:cNvPr>
            <p:cNvSpPr txBox="1"/>
            <p:nvPr/>
          </p:nvSpPr>
          <p:spPr>
            <a:xfrm>
              <a:off x="8034449" y="5720861"/>
              <a:ext cx="1795060" cy="261610"/>
            </a:xfrm>
            <a:prstGeom prst="rect">
              <a:avLst/>
            </a:prstGeom>
            <a:noFill/>
          </p:spPr>
          <p:txBody>
            <a:bodyPr wrap="square" rtlCol="0">
              <a:spAutoFit/>
            </a:bodyPr>
            <a:lstStyle/>
            <a:p>
              <a:pPr algn="ctr"/>
              <a:r>
                <a:rPr lang="en-CA" sz="1100" b="1" dirty="0" err="1"/>
                <a:t>Analystes</a:t>
              </a:r>
              <a:r>
                <a:rPr lang="en-CA" sz="1100" b="1" dirty="0"/>
                <a:t>  </a:t>
              </a:r>
              <a:r>
                <a:rPr lang="en-CA" sz="1100" b="1" dirty="0" err="1"/>
                <a:t>fonctionnels</a:t>
              </a:r>
              <a:r>
                <a:rPr lang="en-CA" sz="1100" b="1" dirty="0"/>
                <a:t> </a:t>
              </a:r>
            </a:p>
          </p:txBody>
        </p:sp>
        <p:grpSp>
          <p:nvGrpSpPr>
            <p:cNvPr id="48" name="Groupe 47">
              <a:extLst>
                <a:ext uri="{FF2B5EF4-FFF2-40B4-BE49-F238E27FC236}">
                  <a16:creationId xmlns:a16="http://schemas.microsoft.com/office/drawing/2014/main" id="{5423EC21-BE11-4080-83DB-7C5862F01FD0}"/>
                </a:ext>
              </a:extLst>
            </p:cNvPr>
            <p:cNvGrpSpPr/>
            <p:nvPr/>
          </p:nvGrpSpPr>
          <p:grpSpPr>
            <a:xfrm>
              <a:off x="8077876" y="1175553"/>
              <a:ext cx="1170058" cy="1477483"/>
              <a:chOff x="6756646" y="2197644"/>
              <a:chExt cx="1170058" cy="1477483"/>
            </a:xfrm>
          </p:grpSpPr>
          <p:pic>
            <p:nvPicPr>
              <p:cNvPr id="77" name="Image 76" descr="Jeune femme occasionnelle écrivant sur un carnet">
                <a:extLst>
                  <a:ext uri="{FF2B5EF4-FFF2-40B4-BE49-F238E27FC236}">
                    <a16:creationId xmlns:a16="http://schemas.microsoft.com/office/drawing/2014/main" id="{987F12A1-394F-459A-B96C-16AB67023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1130" y="2197644"/>
                <a:ext cx="350925" cy="1080000"/>
              </a:xfrm>
              <a:prstGeom prst="rect">
                <a:avLst/>
              </a:prstGeom>
            </p:spPr>
          </p:pic>
          <p:sp>
            <p:nvSpPr>
              <p:cNvPr id="78" name="ZoneTexte 77">
                <a:extLst>
                  <a:ext uri="{FF2B5EF4-FFF2-40B4-BE49-F238E27FC236}">
                    <a16:creationId xmlns:a16="http://schemas.microsoft.com/office/drawing/2014/main" id="{F9936A31-BBEF-480E-B1A4-5AA33784B834}"/>
                  </a:ext>
                </a:extLst>
              </p:cNvPr>
              <p:cNvSpPr txBox="1"/>
              <p:nvPr/>
            </p:nvSpPr>
            <p:spPr>
              <a:xfrm>
                <a:off x="6756646" y="3244240"/>
                <a:ext cx="1170058" cy="430887"/>
              </a:xfrm>
              <a:prstGeom prst="rect">
                <a:avLst/>
              </a:prstGeom>
              <a:noFill/>
            </p:spPr>
            <p:txBody>
              <a:bodyPr wrap="square" rtlCol="0">
                <a:spAutoFit/>
              </a:bodyPr>
              <a:lstStyle/>
              <a:p>
                <a:pPr algn="ctr"/>
                <a:r>
                  <a:rPr lang="fr-CA" sz="1100" b="1" dirty="0"/>
                  <a:t>Chargée</a:t>
                </a:r>
                <a:r>
                  <a:rPr lang="en-CA" sz="1100" b="1" dirty="0"/>
                  <a:t> de </a:t>
                </a:r>
              </a:p>
              <a:p>
                <a:pPr algn="ctr"/>
                <a:r>
                  <a:rPr lang="en-CA" sz="1100" b="1" dirty="0" err="1"/>
                  <a:t>projet</a:t>
                </a:r>
                <a:endParaRPr lang="en-CA" sz="1100" b="1" dirty="0"/>
              </a:p>
            </p:txBody>
          </p:sp>
        </p:grpSp>
        <p:cxnSp>
          <p:nvCxnSpPr>
            <p:cNvPr id="49" name="Connecteur : en arc 48">
              <a:extLst>
                <a:ext uri="{FF2B5EF4-FFF2-40B4-BE49-F238E27FC236}">
                  <a16:creationId xmlns:a16="http://schemas.microsoft.com/office/drawing/2014/main" id="{9225E9C1-4326-4A62-9CAF-56489E26483E}"/>
                </a:ext>
              </a:extLst>
            </p:cNvPr>
            <p:cNvCxnSpPr>
              <a:cxnSpLocks/>
              <a:stCxn id="82" idx="2"/>
            </p:cNvCxnSpPr>
            <p:nvPr/>
          </p:nvCxnSpPr>
          <p:spPr>
            <a:xfrm rot="5400000" flipH="1" flipV="1">
              <a:off x="6118847" y="5452515"/>
              <a:ext cx="444157" cy="1000097"/>
            </a:xfrm>
            <a:prstGeom prst="curvedConnector4">
              <a:avLst>
                <a:gd name="adj1" fmla="val -74422"/>
                <a:gd name="adj2" fmla="val 78608"/>
              </a:avLst>
            </a:prstGeom>
          </p:spPr>
          <p:style>
            <a:lnRef idx="1">
              <a:schemeClr val="accent1"/>
            </a:lnRef>
            <a:fillRef idx="0">
              <a:schemeClr val="accent1"/>
            </a:fillRef>
            <a:effectRef idx="0">
              <a:schemeClr val="accent1"/>
            </a:effectRef>
            <a:fontRef idx="minor">
              <a:schemeClr val="tx1"/>
            </a:fontRef>
          </p:style>
        </p:cxnSp>
        <p:cxnSp>
          <p:nvCxnSpPr>
            <p:cNvPr id="51" name="Connecteur : en arc 50">
              <a:extLst>
                <a:ext uri="{FF2B5EF4-FFF2-40B4-BE49-F238E27FC236}">
                  <a16:creationId xmlns:a16="http://schemas.microsoft.com/office/drawing/2014/main" id="{E3FF883E-5D3C-477B-A76B-A63DC93EC448}"/>
                </a:ext>
              </a:extLst>
            </p:cNvPr>
            <p:cNvCxnSpPr>
              <a:cxnSpLocks/>
              <a:stCxn id="80" idx="2"/>
              <a:endCxn id="45" idx="2"/>
            </p:cNvCxnSpPr>
            <p:nvPr/>
          </p:nvCxnSpPr>
          <p:spPr>
            <a:xfrm rot="5400000" flipH="1" flipV="1">
              <a:off x="7986621" y="5229285"/>
              <a:ext cx="192170" cy="1698544"/>
            </a:xfrm>
            <a:prstGeom prst="curvedConnector3">
              <a:avLst>
                <a:gd name="adj1" fmla="val -172010"/>
              </a:avLst>
            </a:prstGeom>
          </p:spPr>
          <p:style>
            <a:lnRef idx="1">
              <a:schemeClr val="accent1"/>
            </a:lnRef>
            <a:fillRef idx="0">
              <a:schemeClr val="accent1"/>
            </a:fillRef>
            <a:effectRef idx="0">
              <a:schemeClr val="accent1"/>
            </a:effectRef>
            <a:fontRef idx="minor">
              <a:schemeClr val="tx1"/>
            </a:fontRef>
          </p:style>
        </p:cxnSp>
        <p:cxnSp>
          <p:nvCxnSpPr>
            <p:cNvPr id="52" name="Connecteur : en arc 51">
              <a:extLst>
                <a:ext uri="{FF2B5EF4-FFF2-40B4-BE49-F238E27FC236}">
                  <a16:creationId xmlns:a16="http://schemas.microsoft.com/office/drawing/2014/main" id="{FF762D2D-A4B9-456F-BE61-24F086B20DD6}"/>
                </a:ext>
              </a:extLst>
            </p:cNvPr>
            <p:cNvCxnSpPr>
              <a:cxnSpLocks/>
              <a:stCxn id="45" idx="3"/>
              <a:endCxn id="72" idx="2"/>
            </p:cNvCxnSpPr>
            <p:nvPr/>
          </p:nvCxnSpPr>
          <p:spPr>
            <a:xfrm>
              <a:off x="9829509" y="5851666"/>
              <a:ext cx="1398729" cy="50041"/>
            </a:xfrm>
            <a:prstGeom prst="curvedConnector4">
              <a:avLst>
                <a:gd name="adj1" fmla="val 29087"/>
                <a:gd name="adj2" fmla="val 556825"/>
              </a:avLst>
            </a:prstGeom>
          </p:spPr>
          <p:style>
            <a:lnRef idx="1">
              <a:schemeClr val="accent1"/>
            </a:lnRef>
            <a:fillRef idx="0">
              <a:schemeClr val="accent1"/>
            </a:fillRef>
            <a:effectRef idx="0">
              <a:schemeClr val="accent1"/>
            </a:effectRef>
            <a:fontRef idx="minor">
              <a:schemeClr val="tx1"/>
            </a:fontRef>
          </p:style>
        </p:cxnSp>
        <p:cxnSp>
          <p:nvCxnSpPr>
            <p:cNvPr id="54" name="Connecteur : en arc 53">
              <a:extLst>
                <a:ext uri="{FF2B5EF4-FFF2-40B4-BE49-F238E27FC236}">
                  <a16:creationId xmlns:a16="http://schemas.microsoft.com/office/drawing/2014/main" id="{4647D4D9-4860-4096-9FF3-335843D785A3}"/>
                </a:ext>
              </a:extLst>
            </p:cNvPr>
            <p:cNvCxnSpPr>
              <a:cxnSpLocks/>
              <a:stCxn id="80" idx="2"/>
              <a:endCxn id="72" idx="2"/>
            </p:cNvCxnSpPr>
            <p:nvPr/>
          </p:nvCxnSpPr>
          <p:spPr>
            <a:xfrm rot="5400000" flipH="1" flipV="1">
              <a:off x="9094368" y="4040772"/>
              <a:ext cx="272935" cy="3994803"/>
            </a:xfrm>
            <a:prstGeom prst="curvedConnector3">
              <a:avLst>
                <a:gd name="adj1" fmla="val -121110"/>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55" name="Connecteur : en arc 54">
              <a:extLst>
                <a:ext uri="{FF2B5EF4-FFF2-40B4-BE49-F238E27FC236}">
                  <a16:creationId xmlns:a16="http://schemas.microsoft.com/office/drawing/2014/main" id="{B8F619C1-B911-4ED2-A84E-1AB9F0B5B672}"/>
                </a:ext>
              </a:extLst>
            </p:cNvPr>
            <p:cNvCxnSpPr>
              <a:cxnSpLocks/>
              <a:stCxn id="82" idx="2"/>
              <a:endCxn id="45" idx="2"/>
            </p:cNvCxnSpPr>
            <p:nvPr/>
          </p:nvCxnSpPr>
          <p:spPr>
            <a:xfrm rot="5400000" flipH="1" flipV="1">
              <a:off x="7290342" y="4533006"/>
              <a:ext cx="192170" cy="3091101"/>
            </a:xfrm>
            <a:prstGeom prst="curvedConnector3">
              <a:avLst>
                <a:gd name="adj1" fmla="val -172010"/>
              </a:avLst>
            </a:prstGeom>
          </p:spPr>
          <p:style>
            <a:lnRef idx="1">
              <a:schemeClr val="accent1"/>
            </a:lnRef>
            <a:fillRef idx="0">
              <a:schemeClr val="accent1"/>
            </a:fillRef>
            <a:effectRef idx="0">
              <a:schemeClr val="accent1"/>
            </a:effectRef>
            <a:fontRef idx="minor">
              <a:schemeClr val="tx1"/>
            </a:fontRef>
          </p:style>
        </p:cxnSp>
        <p:cxnSp>
          <p:nvCxnSpPr>
            <p:cNvPr id="56" name="Connecteur : en arc 55">
              <a:extLst>
                <a:ext uri="{FF2B5EF4-FFF2-40B4-BE49-F238E27FC236}">
                  <a16:creationId xmlns:a16="http://schemas.microsoft.com/office/drawing/2014/main" id="{D587C605-95C0-4451-A7F6-A443840B2FCF}"/>
                </a:ext>
              </a:extLst>
            </p:cNvPr>
            <p:cNvCxnSpPr>
              <a:cxnSpLocks/>
              <a:stCxn id="81" idx="0"/>
              <a:endCxn id="77" idx="1"/>
            </p:cNvCxnSpPr>
            <p:nvPr/>
          </p:nvCxnSpPr>
          <p:spPr>
            <a:xfrm rot="5400000" flipH="1" flipV="1">
              <a:off x="5591836" y="1750559"/>
              <a:ext cx="2845530" cy="2775518"/>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58" name="Connecteur : en arc 57">
              <a:extLst>
                <a:ext uri="{FF2B5EF4-FFF2-40B4-BE49-F238E27FC236}">
                  <a16:creationId xmlns:a16="http://schemas.microsoft.com/office/drawing/2014/main" id="{80D9E1BD-F9F0-4693-B782-B021513646FE}"/>
                </a:ext>
              </a:extLst>
            </p:cNvPr>
            <p:cNvCxnSpPr>
              <a:cxnSpLocks/>
              <a:stCxn id="79" idx="0"/>
              <a:endCxn id="77" idx="1"/>
            </p:cNvCxnSpPr>
            <p:nvPr/>
          </p:nvCxnSpPr>
          <p:spPr>
            <a:xfrm rot="5400000" flipH="1" flipV="1">
              <a:off x="6333242" y="2623184"/>
              <a:ext cx="2976748" cy="1161487"/>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59" name="Connecteur : en arc 58">
              <a:extLst>
                <a:ext uri="{FF2B5EF4-FFF2-40B4-BE49-F238E27FC236}">
                  <a16:creationId xmlns:a16="http://schemas.microsoft.com/office/drawing/2014/main" id="{8178E411-7DAE-4D99-ABD1-9D8DB1D1439C}"/>
                </a:ext>
              </a:extLst>
            </p:cNvPr>
            <p:cNvCxnSpPr>
              <a:cxnSpLocks/>
              <a:stCxn id="44" idx="0"/>
              <a:endCxn id="66" idx="2"/>
            </p:cNvCxnSpPr>
            <p:nvPr/>
          </p:nvCxnSpPr>
          <p:spPr>
            <a:xfrm rot="16200000" flipV="1">
              <a:off x="8349673" y="4349292"/>
              <a:ext cx="414043" cy="954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eur : en arc 60">
              <a:extLst>
                <a:ext uri="{FF2B5EF4-FFF2-40B4-BE49-F238E27FC236}">
                  <a16:creationId xmlns:a16="http://schemas.microsoft.com/office/drawing/2014/main" id="{8D784995-C372-4132-AA05-7B3A0FA6A328}"/>
                </a:ext>
              </a:extLst>
            </p:cNvPr>
            <p:cNvCxnSpPr>
              <a:cxnSpLocks/>
              <a:stCxn id="63" idx="0"/>
              <a:endCxn id="77" idx="3"/>
            </p:cNvCxnSpPr>
            <p:nvPr/>
          </p:nvCxnSpPr>
          <p:spPr>
            <a:xfrm rot="16200000" flipV="1">
              <a:off x="9649591" y="819248"/>
              <a:ext cx="807903" cy="2600514"/>
            </a:xfrm>
            <a:prstGeom prst="curvedConnector2">
              <a:avLst/>
            </a:prstGeom>
          </p:spPr>
          <p:style>
            <a:lnRef idx="1">
              <a:schemeClr val="accent1"/>
            </a:lnRef>
            <a:fillRef idx="0">
              <a:schemeClr val="accent1"/>
            </a:fillRef>
            <a:effectRef idx="0">
              <a:schemeClr val="accent1"/>
            </a:effectRef>
            <a:fontRef idx="minor">
              <a:schemeClr val="tx1"/>
            </a:fontRef>
          </p:style>
        </p:cxnSp>
        <p:pic>
          <p:nvPicPr>
            <p:cNvPr id="62" name="Image 61" descr="Une femme d'affaires qui montre du doigt en souriant">
              <a:extLst>
                <a:ext uri="{FF2B5EF4-FFF2-40B4-BE49-F238E27FC236}">
                  <a16:creationId xmlns:a16="http://schemas.microsoft.com/office/drawing/2014/main" id="{DFC096F6-781A-4FB0-8C9C-4A7E95D9F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842777" y="4603097"/>
              <a:ext cx="528861" cy="1055481"/>
            </a:xfrm>
            <a:prstGeom prst="rect">
              <a:avLst/>
            </a:prstGeom>
          </p:spPr>
        </p:pic>
        <p:pic>
          <p:nvPicPr>
            <p:cNvPr id="63" name="Image 62" descr="Femme d'affaires utilisant un bloc-notes">
              <a:extLst>
                <a:ext uri="{FF2B5EF4-FFF2-40B4-BE49-F238E27FC236}">
                  <a16:creationId xmlns:a16="http://schemas.microsoft.com/office/drawing/2014/main" id="{733A0C07-317A-46E2-B0E9-0A728701A9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188090" y="2523456"/>
              <a:ext cx="331419" cy="1080000"/>
            </a:xfrm>
            <a:prstGeom prst="rect">
              <a:avLst/>
            </a:prstGeom>
          </p:spPr>
        </p:pic>
        <p:pic>
          <p:nvPicPr>
            <p:cNvPr id="65" name="Image 64" descr="Une femme d'affaires explique">
              <a:extLst>
                <a:ext uri="{FF2B5EF4-FFF2-40B4-BE49-F238E27FC236}">
                  <a16:creationId xmlns:a16="http://schemas.microsoft.com/office/drawing/2014/main" id="{01D99EC7-08AE-4416-9A78-04F819BCF0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9434" y="2972126"/>
              <a:ext cx="464315" cy="1008000"/>
            </a:xfrm>
            <a:prstGeom prst="rect">
              <a:avLst/>
            </a:prstGeom>
          </p:spPr>
        </p:pic>
        <p:sp>
          <p:nvSpPr>
            <p:cNvPr id="66" name="ZoneTexte 65">
              <a:extLst>
                <a:ext uri="{FF2B5EF4-FFF2-40B4-BE49-F238E27FC236}">
                  <a16:creationId xmlns:a16="http://schemas.microsoft.com/office/drawing/2014/main" id="{A0A2207B-9DD5-455F-B90D-710A7DCED467}"/>
                </a:ext>
              </a:extLst>
            </p:cNvPr>
            <p:cNvSpPr txBox="1"/>
            <p:nvPr/>
          </p:nvSpPr>
          <p:spPr>
            <a:xfrm>
              <a:off x="7654394" y="3885430"/>
              <a:ext cx="1795060" cy="261610"/>
            </a:xfrm>
            <a:prstGeom prst="rect">
              <a:avLst/>
            </a:prstGeom>
            <a:noFill/>
          </p:spPr>
          <p:txBody>
            <a:bodyPr wrap="square" rtlCol="0">
              <a:spAutoFit/>
            </a:bodyPr>
            <a:lstStyle/>
            <a:p>
              <a:pPr algn="ctr"/>
              <a:r>
                <a:rPr lang="en-CA" sz="1100" b="1" dirty="0" err="1"/>
                <a:t>Architecte</a:t>
              </a:r>
              <a:r>
                <a:rPr lang="en-CA" sz="1100" b="1" dirty="0"/>
                <a:t> </a:t>
              </a:r>
              <a:r>
                <a:rPr lang="en-CA" sz="1100" b="1" dirty="0" err="1"/>
                <a:t>fonctionnel</a:t>
              </a:r>
              <a:r>
                <a:rPr lang="en-CA" sz="1100" b="1" dirty="0"/>
                <a:t> </a:t>
              </a:r>
            </a:p>
          </p:txBody>
        </p:sp>
        <p:sp>
          <p:nvSpPr>
            <p:cNvPr id="67" name="ZoneTexte 66">
              <a:extLst>
                <a:ext uri="{FF2B5EF4-FFF2-40B4-BE49-F238E27FC236}">
                  <a16:creationId xmlns:a16="http://schemas.microsoft.com/office/drawing/2014/main" id="{4A5E011B-7AE9-4243-8C83-28C06DBC5E84}"/>
                </a:ext>
              </a:extLst>
            </p:cNvPr>
            <p:cNvSpPr txBox="1"/>
            <p:nvPr/>
          </p:nvSpPr>
          <p:spPr>
            <a:xfrm>
              <a:off x="10396940" y="3583578"/>
              <a:ext cx="1795060" cy="261610"/>
            </a:xfrm>
            <a:prstGeom prst="rect">
              <a:avLst/>
            </a:prstGeom>
            <a:noFill/>
          </p:spPr>
          <p:txBody>
            <a:bodyPr wrap="square" rtlCol="0">
              <a:spAutoFit/>
            </a:bodyPr>
            <a:lstStyle/>
            <a:p>
              <a:pPr algn="ctr"/>
              <a:r>
                <a:rPr lang="fr-CA" sz="1100" b="1" dirty="0"/>
                <a:t>Architecte</a:t>
              </a:r>
              <a:r>
                <a:rPr lang="en-CA" sz="1100" b="1" dirty="0"/>
                <a:t> technique</a:t>
              </a:r>
            </a:p>
          </p:txBody>
        </p:sp>
        <p:cxnSp>
          <p:nvCxnSpPr>
            <p:cNvPr id="68" name="Connecteur : en arc 67">
              <a:extLst>
                <a:ext uri="{FF2B5EF4-FFF2-40B4-BE49-F238E27FC236}">
                  <a16:creationId xmlns:a16="http://schemas.microsoft.com/office/drawing/2014/main" id="{FB56993E-AD9A-4892-B966-0A317F473BEC}"/>
                </a:ext>
              </a:extLst>
            </p:cNvPr>
            <p:cNvCxnSpPr>
              <a:cxnSpLocks/>
              <a:stCxn id="65" idx="0"/>
              <a:endCxn id="78" idx="2"/>
            </p:cNvCxnSpPr>
            <p:nvPr/>
          </p:nvCxnSpPr>
          <p:spPr>
            <a:xfrm rot="5400000" flipH="1" flipV="1">
              <a:off x="8402703" y="2711925"/>
              <a:ext cx="319090" cy="20131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70" name="Groupe 69">
              <a:extLst>
                <a:ext uri="{FF2B5EF4-FFF2-40B4-BE49-F238E27FC236}">
                  <a16:creationId xmlns:a16="http://schemas.microsoft.com/office/drawing/2014/main" id="{D0DC87E2-39F1-42D6-A916-0C02F49B2B4A}"/>
                </a:ext>
              </a:extLst>
            </p:cNvPr>
            <p:cNvGrpSpPr/>
            <p:nvPr/>
          </p:nvGrpSpPr>
          <p:grpSpPr>
            <a:xfrm>
              <a:off x="10643209" y="3845188"/>
              <a:ext cx="1170058" cy="2056519"/>
              <a:chOff x="10643209" y="3845188"/>
              <a:chExt cx="1170058" cy="2056519"/>
            </a:xfrm>
          </p:grpSpPr>
          <p:pic>
            <p:nvPicPr>
              <p:cNvPr id="71" name="Image 70" descr="Main d'un étudiant de sexe masculin sur le côté du menton">
                <a:extLst>
                  <a:ext uri="{FF2B5EF4-FFF2-40B4-BE49-F238E27FC236}">
                    <a16:creationId xmlns:a16="http://schemas.microsoft.com/office/drawing/2014/main" id="{808079C8-D917-4BC0-927E-37C4217EE0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0719715" y="4518869"/>
                <a:ext cx="489740" cy="1080000"/>
              </a:xfrm>
              <a:prstGeom prst="rect">
                <a:avLst/>
              </a:prstGeom>
            </p:spPr>
          </p:pic>
          <p:sp>
            <p:nvSpPr>
              <p:cNvPr id="72" name="ZoneTexte 71">
                <a:extLst>
                  <a:ext uri="{FF2B5EF4-FFF2-40B4-BE49-F238E27FC236}">
                    <a16:creationId xmlns:a16="http://schemas.microsoft.com/office/drawing/2014/main" id="{80388CAF-DEA9-43D4-BE0D-EC059A0A78EA}"/>
                  </a:ext>
                </a:extLst>
              </p:cNvPr>
              <p:cNvSpPr txBox="1"/>
              <p:nvPr/>
            </p:nvSpPr>
            <p:spPr>
              <a:xfrm>
                <a:off x="10643209" y="5640097"/>
                <a:ext cx="1170058" cy="261610"/>
              </a:xfrm>
              <a:prstGeom prst="rect">
                <a:avLst/>
              </a:prstGeom>
              <a:noFill/>
            </p:spPr>
            <p:txBody>
              <a:bodyPr wrap="square" rtlCol="0">
                <a:spAutoFit/>
              </a:bodyPr>
              <a:lstStyle/>
              <a:p>
                <a:pPr algn="ctr"/>
                <a:r>
                  <a:rPr lang="en-CA" sz="1100" b="1" dirty="0" err="1"/>
                  <a:t>Programmeurs</a:t>
                </a:r>
                <a:endParaRPr lang="en-CA" sz="1100" b="1" dirty="0"/>
              </a:p>
            </p:txBody>
          </p:sp>
          <p:pic>
            <p:nvPicPr>
              <p:cNvPr id="74" name="Image 73" descr="Une femme d'affaires se donne la main">
                <a:extLst>
                  <a:ext uri="{FF2B5EF4-FFF2-40B4-BE49-F238E27FC236}">
                    <a16:creationId xmlns:a16="http://schemas.microsoft.com/office/drawing/2014/main" id="{A8E70630-E2CD-475A-8D26-301C03C77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1369630" y="4512699"/>
                <a:ext cx="391214" cy="1151204"/>
              </a:xfrm>
              <a:prstGeom prst="rect">
                <a:avLst/>
              </a:prstGeom>
            </p:spPr>
          </p:pic>
          <p:cxnSp>
            <p:nvCxnSpPr>
              <p:cNvPr id="75" name="Connecteur : en arc 74">
                <a:extLst>
                  <a:ext uri="{FF2B5EF4-FFF2-40B4-BE49-F238E27FC236}">
                    <a16:creationId xmlns:a16="http://schemas.microsoft.com/office/drawing/2014/main" id="{0D92F5BC-DB02-41CC-9EC1-0AA773FB5A94}"/>
                  </a:ext>
                </a:extLst>
              </p:cNvPr>
              <p:cNvCxnSpPr>
                <a:cxnSpLocks/>
                <a:stCxn id="67" idx="2"/>
                <a:endCxn id="67" idx="2"/>
              </p:cNvCxnSpPr>
              <p:nvPr/>
            </p:nvCxnSpPr>
            <p:spPr>
              <a:xfrm rot="5400000">
                <a:off x="11294470" y="3845188"/>
                <a:ext cx="12700" cy="12700"/>
              </a:xfrm>
              <a:prstGeom prst="curvedConnector3">
                <a:avLst>
                  <a:gd name="adj1" fmla="val 3510000"/>
                </a:avLst>
              </a:prstGeom>
            </p:spPr>
            <p:style>
              <a:lnRef idx="1">
                <a:schemeClr val="accent1"/>
              </a:lnRef>
              <a:fillRef idx="0">
                <a:schemeClr val="accent1"/>
              </a:fillRef>
              <a:effectRef idx="0">
                <a:schemeClr val="accent1"/>
              </a:effectRef>
              <a:fontRef idx="minor">
                <a:schemeClr val="tx1"/>
              </a:fontRef>
            </p:style>
          </p:cxnSp>
        </p:grpSp>
      </p:grpSp>
      <p:pic>
        <p:nvPicPr>
          <p:cNvPr id="7" name="Image 6" descr="Jeune garçon pouce en bas fronçant les sourcils">
            <a:extLst>
              <a:ext uri="{FF2B5EF4-FFF2-40B4-BE49-F238E27FC236}">
                <a16:creationId xmlns:a16="http://schemas.microsoft.com/office/drawing/2014/main" id="{300D0F96-851B-E029-3C8B-496C304BA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13834" y="5422081"/>
            <a:ext cx="286405" cy="902446"/>
          </a:xfrm>
          <a:prstGeom prst="rect">
            <a:avLst/>
          </a:prstGeom>
        </p:spPr>
      </p:pic>
      <p:cxnSp>
        <p:nvCxnSpPr>
          <p:cNvPr id="8" name="Connecteur : en arc 7">
            <a:extLst>
              <a:ext uri="{FF2B5EF4-FFF2-40B4-BE49-F238E27FC236}">
                <a16:creationId xmlns:a16="http://schemas.microsoft.com/office/drawing/2014/main" id="{CF8964F5-DD77-465E-599C-7D9A8B71AAC0}"/>
              </a:ext>
            </a:extLst>
          </p:cNvPr>
          <p:cNvCxnSpPr>
            <a:cxnSpLocks/>
            <a:stCxn id="7" idx="3"/>
          </p:cNvCxnSpPr>
          <p:nvPr/>
        </p:nvCxnSpPr>
        <p:spPr>
          <a:xfrm flipV="1">
            <a:off x="9800239" y="5248498"/>
            <a:ext cx="1478598" cy="624806"/>
          </a:xfrm>
          <a:prstGeom prst="curvedConnector3">
            <a:avLst>
              <a:gd name="adj1" fmla="val 80921"/>
            </a:avLst>
          </a:prstGeom>
        </p:spPr>
        <p:style>
          <a:lnRef idx="1">
            <a:schemeClr val="accent1"/>
          </a:lnRef>
          <a:fillRef idx="0">
            <a:schemeClr val="accent1"/>
          </a:fillRef>
          <a:effectRef idx="0">
            <a:schemeClr val="accent1"/>
          </a:effectRef>
          <a:fontRef idx="minor">
            <a:schemeClr val="tx1"/>
          </a:fontRef>
        </p:style>
      </p:cxnSp>
      <p:cxnSp>
        <p:nvCxnSpPr>
          <p:cNvPr id="12" name="Connecteur : en arc 11">
            <a:extLst>
              <a:ext uri="{FF2B5EF4-FFF2-40B4-BE49-F238E27FC236}">
                <a16:creationId xmlns:a16="http://schemas.microsoft.com/office/drawing/2014/main" id="{BBEAAA88-08AF-F460-A7EB-488CCD971168}"/>
              </a:ext>
            </a:extLst>
          </p:cNvPr>
          <p:cNvCxnSpPr>
            <a:cxnSpLocks/>
            <a:stCxn id="7" idx="1"/>
            <a:endCxn id="45" idx="2"/>
          </p:cNvCxnSpPr>
          <p:nvPr/>
        </p:nvCxnSpPr>
        <p:spPr>
          <a:xfrm rot="10800000">
            <a:off x="9264492" y="5198842"/>
            <a:ext cx="249342" cy="674463"/>
          </a:xfrm>
          <a:prstGeom prst="curvedConnector2">
            <a:avLst/>
          </a:prstGeom>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E53C54E-ADAF-2E59-CB34-CE621ECBB6D3}"/>
              </a:ext>
            </a:extLst>
          </p:cNvPr>
          <p:cNvSpPr txBox="1"/>
          <p:nvPr/>
        </p:nvSpPr>
        <p:spPr>
          <a:xfrm>
            <a:off x="9124115" y="6376193"/>
            <a:ext cx="976878" cy="292388"/>
          </a:xfrm>
          <a:prstGeom prst="rect">
            <a:avLst/>
          </a:prstGeom>
          <a:noFill/>
        </p:spPr>
        <p:txBody>
          <a:bodyPr wrap="square" rtlCol="0">
            <a:spAutoFit/>
          </a:bodyPr>
          <a:lstStyle/>
          <a:p>
            <a:pPr algn="ctr"/>
            <a:r>
              <a:rPr lang="en-CA" sz="1300" b="1" dirty="0"/>
              <a:t>QA</a:t>
            </a:r>
          </a:p>
        </p:txBody>
      </p:sp>
    </p:spTree>
    <p:extLst>
      <p:ext uri="{BB962C8B-B14F-4D97-AF65-F5344CB8AC3E}">
        <p14:creationId xmlns:p14="http://schemas.microsoft.com/office/powerpoint/2010/main" val="12745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3</a:t>
            </a:fld>
            <a:endParaRPr lang="fr-CA" sz="1400" b="1" dirty="0">
              <a:solidFill>
                <a:srgbClr val="002060"/>
              </a:solidFill>
            </a:endParaRPr>
          </a:p>
        </p:txBody>
      </p:sp>
      <p:sp>
        <p:nvSpPr>
          <p:cNvPr id="4" name="ZoneTexte 3">
            <a:extLst>
              <a:ext uri="{FF2B5EF4-FFF2-40B4-BE49-F238E27FC236}">
                <a16:creationId xmlns:a16="http://schemas.microsoft.com/office/drawing/2014/main" id="{B603CAB2-370D-4A52-88B1-AF6C9AD7AE63}"/>
              </a:ext>
            </a:extLst>
          </p:cNvPr>
          <p:cNvSpPr txBox="1"/>
          <p:nvPr/>
        </p:nvSpPr>
        <p:spPr>
          <a:xfrm>
            <a:off x="2176034" y="1023730"/>
            <a:ext cx="7521244" cy="1077218"/>
          </a:xfrm>
          <a:prstGeom prst="rect">
            <a:avLst/>
          </a:prstGeom>
          <a:noFill/>
        </p:spPr>
        <p:txBody>
          <a:bodyPr wrap="square" rtlCol="0">
            <a:spAutoFit/>
          </a:bodyPr>
          <a:lstStyle/>
          <a:p>
            <a:pPr algn="ctr"/>
            <a:r>
              <a:rPr lang="fr-CA" sz="3200" b="1" dirty="0">
                <a:solidFill>
                  <a:srgbClr val="002060"/>
                </a:solidFill>
                <a:latin typeface="Arial Black" panose="020B0A04020102020204" pitchFamily="34" charset="0"/>
              </a:rPr>
              <a:t>PARTIE 1 : Cycle de développement d’un logiciel</a:t>
            </a:r>
          </a:p>
        </p:txBody>
      </p:sp>
      <p:sp>
        <p:nvSpPr>
          <p:cNvPr id="7" name="ZoneTexte 6">
            <a:extLst>
              <a:ext uri="{FF2B5EF4-FFF2-40B4-BE49-F238E27FC236}">
                <a16:creationId xmlns:a16="http://schemas.microsoft.com/office/drawing/2014/main" id="{C7F06E50-6DCC-4CFE-BED9-260F06E660AC}"/>
              </a:ext>
            </a:extLst>
          </p:cNvPr>
          <p:cNvSpPr txBox="1"/>
          <p:nvPr/>
        </p:nvSpPr>
        <p:spPr>
          <a:xfrm>
            <a:off x="1046747" y="2337121"/>
            <a:ext cx="10816389" cy="2724464"/>
          </a:xfrm>
          <a:prstGeom prst="rect">
            <a:avLst/>
          </a:prstGeom>
          <a:noFill/>
        </p:spPr>
        <p:txBody>
          <a:bodyPr wrap="square" rtlCol="0">
            <a:spAutoFit/>
          </a:bodyPr>
          <a:lstStyle/>
          <a:p>
            <a:r>
              <a:rPr lang="fr-CA" b="1" dirty="0"/>
              <a:t> </a:t>
            </a:r>
            <a:r>
              <a:rPr lang="fr-CA" sz="3200" b="1" spc="150" dirty="0">
                <a:solidFill>
                  <a:srgbClr val="002060"/>
                </a:solidFill>
              </a:rPr>
              <a:t>1.Terminologie de gestion de projet </a:t>
            </a:r>
          </a:p>
          <a:p>
            <a:pPr lvl="0" algn="just">
              <a:lnSpc>
                <a:spcPct val="150000"/>
              </a:lnSpc>
            </a:pPr>
            <a:r>
              <a:rPr lang="fr-CA" sz="3200" b="1" spc="150" dirty="0">
                <a:solidFill>
                  <a:srgbClr val="002060"/>
                </a:solidFill>
              </a:rPr>
              <a:t>2. Approches de gestion de projet </a:t>
            </a:r>
          </a:p>
          <a:p>
            <a:pPr lvl="0" algn="just">
              <a:lnSpc>
                <a:spcPct val="150000"/>
              </a:lnSpc>
            </a:pPr>
            <a:r>
              <a:rPr lang="fr-CA" sz="3200" b="1" spc="150" dirty="0">
                <a:solidFill>
                  <a:srgbClr val="002060"/>
                </a:solidFill>
              </a:rPr>
              <a:t>3. Cycle de développement d’un logiciel (RUP- analyse et conception)  </a:t>
            </a:r>
          </a:p>
        </p:txBody>
      </p:sp>
    </p:spTree>
    <p:extLst>
      <p:ext uri="{BB962C8B-B14F-4D97-AF65-F5344CB8AC3E}">
        <p14:creationId xmlns:p14="http://schemas.microsoft.com/office/powerpoint/2010/main" val="1311091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 d’initiation – Acteurs du projet</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30</a:t>
            </a:fld>
            <a:endParaRPr lang="fr-CA" dirty="0"/>
          </a:p>
        </p:txBody>
      </p:sp>
      <p:sp>
        <p:nvSpPr>
          <p:cNvPr id="4" name="ZoneTexte 3">
            <a:extLst>
              <a:ext uri="{FF2B5EF4-FFF2-40B4-BE49-F238E27FC236}">
                <a16:creationId xmlns:a16="http://schemas.microsoft.com/office/drawing/2014/main" id="{FF637B14-1C01-4AAD-B13F-2DBB5AF05412}"/>
              </a:ext>
            </a:extLst>
          </p:cNvPr>
          <p:cNvSpPr txBox="1"/>
          <p:nvPr/>
        </p:nvSpPr>
        <p:spPr>
          <a:xfrm>
            <a:off x="838200" y="2311400"/>
            <a:ext cx="8915400" cy="2815514"/>
          </a:xfrm>
          <a:prstGeom prst="rect">
            <a:avLst/>
          </a:prstGeom>
          <a:noFill/>
        </p:spPr>
        <p:txBody>
          <a:bodyPr wrap="square" rtlCol="0">
            <a:spAutoFit/>
          </a:bodyPr>
          <a:lstStyle/>
          <a:p>
            <a:r>
              <a:rPr lang="fr-CA" dirty="0"/>
              <a:t>EXERCICE</a:t>
            </a:r>
            <a:r>
              <a:rPr lang="en-CA" dirty="0"/>
              <a:t> </a:t>
            </a:r>
          </a:p>
          <a:p>
            <a:endParaRPr lang="en-CA" dirty="0"/>
          </a:p>
          <a:p>
            <a:pPr marL="342900" lvl="0" indent="-342900">
              <a:lnSpc>
                <a:spcPct val="107000"/>
              </a:lnSpc>
              <a:spcAft>
                <a:spcPts val="800"/>
              </a:spcAft>
              <a:buFont typeface="Times New Roman" panose="02020603050405020304" pitchFamily="18" charset="0"/>
              <a:buChar char="-"/>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Prendre un projet fictif (développement d’un site web, conception et développement d’une application mobile iOS/Android,  construction d’une maison, ou autres)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Identifier 5-6 activités principales de ce projet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Définir les différents acteurs et intervenants de ce projet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Compléter la matrice des rôles et responsabilités (RACI)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Tx/>
              <a:buChar char="-"/>
            </a:pPr>
            <a:endParaRPr lang="en-CA" dirty="0"/>
          </a:p>
        </p:txBody>
      </p:sp>
      <p:graphicFrame>
        <p:nvGraphicFramePr>
          <p:cNvPr id="5" name="Tableau 4">
            <a:extLst>
              <a:ext uri="{FF2B5EF4-FFF2-40B4-BE49-F238E27FC236}">
                <a16:creationId xmlns:a16="http://schemas.microsoft.com/office/drawing/2014/main" id="{AD71701D-1CFD-D6E5-6194-84BDA6A0D31B}"/>
              </a:ext>
            </a:extLst>
          </p:cNvPr>
          <p:cNvGraphicFramePr>
            <a:graphicFrameLocks noGrp="1"/>
          </p:cNvGraphicFramePr>
          <p:nvPr/>
        </p:nvGraphicFramePr>
        <p:xfrm>
          <a:off x="946150" y="4820526"/>
          <a:ext cx="8128000" cy="1854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807207386"/>
                    </a:ext>
                  </a:extLst>
                </a:gridCol>
                <a:gridCol w="1625600">
                  <a:extLst>
                    <a:ext uri="{9D8B030D-6E8A-4147-A177-3AD203B41FA5}">
                      <a16:colId xmlns:a16="http://schemas.microsoft.com/office/drawing/2014/main" val="3439586563"/>
                    </a:ext>
                  </a:extLst>
                </a:gridCol>
                <a:gridCol w="1625600">
                  <a:extLst>
                    <a:ext uri="{9D8B030D-6E8A-4147-A177-3AD203B41FA5}">
                      <a16:colId xmlns:a16="http://schemas.microsoft.com/office/drawing/2014/main" val="2353602548"/>
                    </a:ext>
                  </a:extLst>
                </a:gridCol>
                <a:gridCol w="1625600">
                  <a:extLst>
                    <a:ext uri="{9D8B030D-6E8A-4147-A177-3AD203B41FA5}">
                      <a16:colId xmlns:a16="http://schemas.microsoft.com/office/drawing/2014/main" val="1183558889"/>
                    </a:ext>
                  </a:extLst>
                </a:gridCol>
                <a:gridCol w="1625600">
                  <a:extLst>
                    <a:ext uri="{9D8B030D-6E8A-4147-A177-3AD203B41FA5}">
                      <a16:colId xmlns:a16="http://schemas.microsoft.com/office/drawing/2014/main" val="3970105532"/>
                    </a:ext>
                  </a:extLst>
                </a:gridCol>
              </a:tblGrid>
              <a:tr h="370840">
                <a:tc>
                  <a:txBody>
                    <a:bodyPr/>
                    <a:lstStyle/>
                    <a:p>
                      <a:r>
                        <a:rPr lang="en-CA" dirty="0" err="1"/>
                        <a:t>Activit</a:t>
                      </a:r>
                      <a:r>
                        <a:rPr lang="fr-CA" sz="1800" dirty="0">
                          <a:effectLst/>
                          <a:latin typeface="Calibri" panose="020F0502020204030204" pitchFamily="34" charset="0"/>
                          <a:ea typeface="Calibri" panose="020F0502020204030204" pitchFamily="34" charset="0"/>
                          <a:cs typeface="Times New Roman" panose="02020603050405020304" pitchFamily="18" charset="0"/>
                        </a:rPr>
                        <a:t>é</a:t>
                      </a:r>
                      <a:r>
                        <a:rPr lang="en-CA" dirty="0"/>
                        <a:t>s </a:t>
                      </a:r>
                    </a:p>
                  </a:txBody>
                  <a:tcPr/>
                </a:tc>
                <a:tc>
                  <a:txBody>
                    <a:bodyPr/>
                    <a:lstStyle/>
                    <a:p>
                      <a:r>
                        <a:rPr lang="en-CA" dirty="0" err="1"/>
                        <a:t>Acteur</a:t>
                      </a:r>
                      <a:r>
                        <a:rPr lang="en-CA" dirty="0"/>
                        <a:t> 1</a:t>
                      </a:r>
                    </a:p>
                  </a:txBody>
                  <a:tcPr/>
                </a:tc>
                <a:tc>
                  <a:txBody>
                    <a:bodyPr/>
                    <a:lstStyle/>
                    <a:p>
                      <a:r>
                        <a:rPr lang="en-CA" dirty="0" err="1"/>
                        <a:t>Acteur</a:t>
                      </a:r>
                      <a:r>
                        <a:rPr lang="en-CA" dirty="0"/>
                        <a:t> 2</a:t>
                      </a:r>
                    </a:p>
                  </a:txBody>
                  <a:tcPr/>
                </a:tc>
                <a:tc>
                  <a:txBody>
                    <a:bodyPr/>
                    <a:lstStyle/>
                    <a:p>
                      <a:r>
                        <a:rPr lang="en-CA" dirty="0"/>
                        <a:t>…</a:t>
                      </a:r>
                    </a:p>
                  </a:txBody>
                  <a:tcPr/>
                </a:tc>
                <a:tc>
                  <a:txBody>
                    <a:bodyPr/>
                    <a:lstStyle/>
                    <a:p>
                      <a:r>
                        <a:rPr lang="en-CA" dirty="0" err="1"/>
                        <a:t>Acteur</a:t>
                      </a:r>
                      <a:r>
                        <a:rPr lang="en-CA" dirty="0"/>
                        <a:t> n</a:t>
                      </a:r>
                    </a:p>
                  </a:txBody>
                  <a:tcPr/>
                </a:tc>
                <a:extLst>
                  <a:ext uri="{0D108BD9-81ED-4DB2-BD59-A6C34878D82A}">
                    <a16:rowId xmlns:a16="http://schemas.microsoft.com/office/drawing/2014/main" val="2227013952"/>
                  </a:ext>
                </a:extLst>
              </a:tr>
              <a:tr h="370840">
                <a:tc>
                  <a:txBody>
                    <a:bodyPr/>
                    <a:lstStyle/>
                    <a:p>
                      <a:r>
                        <a:rPr lang="en-CA" dirty="0" err="1"/>
                        <a:t>Activit</a:t>
                      </a:r>
                      <a:r>
                        <a:rPr lang="fr-CA" sz="1800" dirty="0">
                          <a:effectLst/>
                          <a:latin typeface="Calibri" panose="020F0502020204030204" pitchFamily="34" charset="0"/>
                          <a:ea typeface="Calibri" panose="020F0502020204030204" pitchFamily="34" charset="0"/>
                          <a:cs typeface="Times New Roman" panose="02020603050405020304" pitchFamily="18" charset="0"/>
                        </a:rPr>
                        <a:t>é</a:t>
                      </a:r>
                      <a:r>
                        <a:rPr lang="en-CA" dirty="0"/>
                        <a:t> 1</a:t>
                      </a:r>
                    </a:p>
                  </a:txBody>
                  <a:tcPr/>
                </a:tc>
                <a:tc>
                  <a:txBody>
                    <a:bodyPr/>
                    <a:lstStyle/>
                    <a:p>
                      <a:r>
                        <a:rPr lang="en-CA" dirty="0"/>
                        <a:t>R, A, C, ou 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 A, C, ou I</a:t>
                      </a:r>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4423724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Activit</a:t>
                      </a:r>
                      <a:r>
                        <a:rPr lang="fr-CA" sz="1800" dirty="0">
                          <a:effectLst/>
                          <a:latin typeface="Calibri" panose="020F0502020204030204" pitchFamily="34" charset="0"/>
                          <a:ea typeface="Calibri" panose="020F0502020204030204" pitchFamily="34" charset="0"/>
                          <a:cs typeface="Times New Roman" panose="02020603050405020304" pitchFamily="18" charset="0"/>
                        </a:rPr>
                        <a:t>é</a:t>
                      </a:r>
                      <a:r>
                        <a:rPr lang="en-CA" dirty="0"/>
                        <a:t>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 A, C, ou I</a:t>
                      </a:r>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507729450"/>
                  </a:ext>
                </a:extLst>
              </a:tr>
              <a:tr h="370840">
                <a:tc>
                  <a:txBody>
                    <a:bodyPr/>
                    <a:lstStyle/>
                    <a:p>
                      <a:r>
                        <a:rPr lang="en-CA" dirty="0"/>
                        <a:t>….</a:t>
                      </a:r>
                    </a:p>
                  </a:txBody>
                  <a:tcPr/>
                </a:tc>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6888746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err="1"/>
                        <a:t>Activit</a:t>
                      </a:r>
                      <a:r>
                        <a:rPr lang="fr-CA" sz="1800" dirty="0">
                          <a:effectLst/>
                          <a:latin typeface="Calibri" panose="020F0502020204030204" pitchFamily="34" charset="0"/>
                          <a:ea typeface="Calibri" panose="020F0502020204030204" pitchFamily="34" charset="0"/>
                          <a:cs typeface="Times New Roman" panose="02020603050405020304" pitchFamily="18" charset="0"/>
                        </a:rPr>
                        <a:t>é</a:t>
                      </a:r>
                      <a:r>
                        <a:rPr lang="en-CA" dirty="0"/>
                        <a:t> 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 A, C, ou 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R, A, C, ou I</a:t>
                      </a:r>
                    </a:p>
                  </a:txBody>
                  <a:tcPr/>
                </a:tc>
                <a:tc>
                  <a:txBody>
                    <a:bodyPr/>
                    <a:lstStyle/>
                    <a:p>
                      <a:endParaRPr lang="en-CA"/>
                    </a:p>
                  </a:txBody>
                  <a:tcPr/>
                </a:tc>
                <a:tc>
                  <a:txBody>
                    <a:bodyPr/>
                    <a:lstStyle/>
                    <a:p>
                      <a:endParaRPr lang="en-CA" dirty="0"/>
                    </a:p>
                  </a:txBody>
                  <a:tcPr/>
                </a:tc>
                <a:extLst>
                  <a:ext uri="{0D108BD9-81ED-4DB2-BD59-A6C34878D82A}">
                    <a16:rowId xmlns:a16="http://schemas.microsoft.com/office/drawing/2014/main" val="3908590806"/>
                  </a:ext>
                </a:extLst>
              </a:tr>
            </a:tbl>
          </a:graphicData>
        </a:graphic>
      </p:graphicFrame>
    </p:spTree>
    <p:extLst>
      <p:ext uri="{BB962C8B-B14F-4D97-AF65-F5344CB8AC3E}">
        <p14:creationId xmlns:p14="http://schemas.microsoft.com/office/powerpoint/2010/main" val="1040156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fontScale="90000"/>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Phases de développement d’un système – environnements utilisés </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31</a:t>
            </a:fld>
            <a:endParaRPr lang="fr-CA" dirty="0"/>
          </a:p>
        </p:txBody>
      </p:sp>
      <p:sp>
        <p:nvSpPr>
          <p:cNvPr id="6" name="Flèche : pentagone 5">
            <a:extLst>
              <a:ext uri="{FF2B5EF4-FFF2-40B4-BE49-F238E27FC236}">
                <a16:creationId xmlns:a16="http://schemas.microsoft.com/office/drawing/2014/main" id="{413D277B-19FA-CD91-D5D5-224B0E18D163}"/>
              </a:ext>
            </a:extLst>
          </p:cNvPr>
          <p:cNvSpPr/>
          <p:nvPr/>
        </p:nvSpPr>
        <p:spPr>
          <a:xfrm rot="5400000">
            <a:off x="894096" y="1896727"/>
            <a:ext cx="2031326" cy="2286000"/>
          </a:xfrm>
          <a:prstGeom prst="homePlate">
            <a:avLst>
              <a:gd name="adj" fmla="val 18965"/>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CA" sz="2200" dirty="0"/>
              <a:t>Dev</a:t>
            </a:r>
          </a:p>
        </p:txBody>
      </p:sp>
      <p:sp>
        <p:nvSpPr>
          <p:cNvPr id="7" name="Flèche : chevron 6">
            <a:extLst>
              <a:ext uri="{FF2B5EF4-FFF2-40B4-BE49-F238E27FC236}">
                <a16:creationId xmlns:a16="http://schemas.microsoft.com/office/drawing/2014/main" id="{0D832122-A31A-4C9E-5723-439D46E0436A}"/>
              </a:ext>
            </a:extLst>
          </p:cNvPr>
          <p:cNvSpPr/>
          <p:nvPr/>
        </p:nvSpPr>
        <p:spPr>
          <a:xfrm rot="5400000">
            <a:off x="623737" y="3925307"/>
            <a:ext cx="2572040" cy="2286000"/>
          </a:xfrm>
          <a:prstGeom prst="chevron">
            <a:avLst>
              <a:gd name="adj" fmla="val 15353"/>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CA" sz="2200" dirty="0"/>
              <a:t>Test</a:t>
            </a:r>
          </a:p>
        </p:txBody>
      </p:sp>
      <p:sp>
        <p:nvSpPr>
          <p:cNvPr id="11" name="ZoneTexte 10">
            <a:extLst>
              <a:ext uri="{FF2B5EF4-FFF2-40B4-BE49-F238E27FC236}">
                <a16:creationId xmlns:a16="http://schemas.microsoft.com/office/drawing/2014/main" id="{77473773-4A9D-36FE-7B80-98DD6678528C}"/>
              </a:ext>
            </a:extLst>
          </p:cNvPr>
          <p:cNvSpPr txBox="1"/>
          <p:nvPr/>
        </p:nvSpPr>
        <p:spPr>
          <a:xfrm>
            <a:off x="3311236" y="2024063"/>
            <a:ext cx="8114006" cy="1754326"/>
          </a:xfrm>
          <a:prstGeom prst="rect">
            <a:avLst/>
          </a:prstGeom>
          <a:noFill/>
        </p:spPr>
        <p:txBody>
          <a:bodyPr wrap="square" rtlCol="0">
            <a:spAutoFit/>
          </a:bodyPr>
          <a:lstStyle/>
          <a:p>
            <a:pPr algn="l"/>
            <a:r>
              <a:rPr lang="fr-FR" b="0" i="0" dirty="0">
                <a:solidFill>
                  <a:srgbClr val="374151"/>
                </a:solidFill>
                <a:effectLst/>
                <a:latin typeface="Söhne"/>
              </a:rPr>
              <a:t>C'est l'environnement où les développeurs écrivent, modifient et testent le code source.</a:t>
            </a:r>
          </a:p>
          <a:p>
            <a:pPr marL="742950" lvl="1" indent="-285750" algn="l">
              <a:buFont typeface="Arial" panose="020B0604020202020204" pitchFamily="34" charset="0"/>
              <a:buChar char="•"/>
            </a:pPr>
            <a:r>
              <a:rPr lang="fr-FR" b="0" i="0" dirty="0">
                <a:solidFill>
                  <a:srgbClr val="374151"/>
                </a:solidFill>
                <a:effectLst/>
                <a:latin typeface="Söhne"/>
              </a:rPr>
              <a:t>Environnement isolé de la production pour éviter d'impact sur les utilisateurs finaux.</a:t>
            </a:r>
          </a:p>
          <a:p>
            <a:pPr marL="742950" lvl="1" indent="-285750" algn="l">
              <a:buFont typeface="Arial" panose="020B0604020202020204" pitchFamily="34" charset="0"/>
              <a:buChar char="•"/>
            </a:pPr>
            <a:r>
              <a:rPr lang="fr-FR" b="0" i="0" dirty="0">
                <a:solidFill>
                  <a:srgbClr val="374151"/>
                </a:solidFill>
                <a:effectLst/>
                <a:latin typeface="Söhne"/>
              </a:rPr>
              <a:t>Généralement, une copie locale de la base de données est utilisée pour faciliter le développement et le débogage</a:t>
            </a:r>
            <a:endParaRPr lang="en-CA" dirty="0"/>
          </a:p>
        </p:txBody>
      </p:sp>
      <p:sp>
        <p:nvSpPr>
          <p:cNvPr id="12" name="Ellipse 11">
            <a:extLst>
              <a:ext uri="{FF2B5EF4-FFF2-40B4-BE49-F238E27FC236}">
                <a16:creationId xmlns:a16="http://schemas.microsoft.com/office/drawing/2014/main" id="{1D05462C-B36E-02B9-9E35-FF82265859BF}"/>
              </a:ext>
            </a:extLst>
          </p:cNvPr>
          <p:cNvSpPr/>
          <p:nvPr/>
        </p:nvSpPr>
        <p:spPr>
          <a:xfrm>
            <a:off x="766763" y="2112264"/>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3" name="Ellipse 12">
            <a:extLst>
              <a:ext uri="{FF2B5EF4-FFF2-40B4-BE49-F238E27FC236}">
                <a16:creationId xmlns:a16="http://schemas.microsoft.com/office/drawing/2014/main" id="{E21C299E-3AEC-9C3A-ECD4-FAF2B3296BDB}"/>
              </a:ext>
            </a:extLst>
          </p:cNvPr>
          <p:cNvSpPr/>
          <p:nvPr/>
        </p:nvSpPr>
        <p:spPr>
          <a:xfrm>
            <a:off x="773690" y="3978377"/>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cxnSp>
        <p:nvCxnSpPr>
          <p:cNvPr id="5" name="Connecteur droit 4">
            <a:extLst>
              <a:ext uri="{FF2B5EF4-FFF2-40B4-BE49-F238E27FC236}">
                <a16:creationId xmlns:a16="http://schemas.microsoft.com/office/drawing/2014/main" id="{4B8B18F9-970F-D169-12AC-35F666E34509}"/>
              </a:ext>
            </a:extLst>
          </p:cNvPr>
          <p:cNvCxnSpPr/>
          <p:nvPr/>
        </p:nvCxnSpPr>
        <p:spPr>
          <a:xfrm flipV="1">
            <a:off x="3052757" y="3782287"/>
            <a:ext cx="8543498" cy="9698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D6043C7-0A23-2CA3-F2E3-20025856AE80}"/>
              </a:ext>
            </a:extLst>
          </p:cNvPr>
          <p:cNvCxnSpPr/>
          <p:nvPr/>
        </p:nvCxnSpPr>
        <p:spPr>
          <a:xfrm flipV="1">
            <a:off x="2881744" y="5980733"/>
            <a:ext cx="8543498" cy="9698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9A73E839-8786-0217-3762-5BA190E7FDB0}"/>
              </a:ext>
            </a:extLst>
          </p:cNvPr>
          <p:cNvSpPr txBox="1"/>
          <p:nvPr/>
        </p:nvSpPr>
        <p:spPr>
          <a:xfrm>
            <a:off x="3267503" y="3947776"/>
            <a:ext cx="8114006" cy="1754326"/>
          </a:xfrm>
          <a:prstGeom prst="rect">
            <a:avLst/>
          </a:prstGeom>
          <a:noFill/>
        </p:spPr>
        <p:txBody>
          <a:bodyPr wrap="square" rtlCol="0">
            <a:spAutoFit/>
          </a:bodyPr>
          <a:lstStyle/>
          <a:p>
            <a:pPr algn="l"/>
            <a:r>
              <a:rPr lang="fr-FR" b="0" i="0" dirty="0">
                <a:solidFill>
                  <a:srgbClr val="374151"/>
                </a:solidFill>
                <a:effectLst/>
                <a:latin typeface="Söhne"/>
              </a:rPr>
              <a:t>Tester le logiciel dans un environnement similaire à la production avant le déploiement.</a:t>
            </a:r>
          </a:p>
          <a:p>
            <a:pPr algn="l"/>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Utilisation de jeux de données réalistes.</a:t>
            </a:r>
          </a:p>
          <a:p>
            <a:pPr marL="742950" lvl="1" indent="-285750" algn="l">
              <a:buFont typeface="Arial" panose="020B0604020202020204" pitchFamily="34" charset="0"/>
              <a:buChar char="•"/>
            </a:pPr>
            <a:r>
              <a:rPr lang="fr-FR" b="0" i="0" dirty="0">
                <a:solidFill>
                  <a:srgbClr val="374151"/>
                </a:solidFill>
                <a:effectLst/>
                <a:latin typeface="Söhne"/>
              </a:rPr>
              <a:t>Les tests peuvent inclure des tests unitaires, des tests d'intégration, des tests de système, et des tests de performance.</a:t>
            </a:r>
          </a:p>
        </p:txBody>
      </p:sp>
    </p:spTree>
    <p:extLst>
      <p:ext uri="{BB962C8B-B14F-4D97-AF65-F5344CB8AC3E}">
        <p14:creationId xmlns:p14="http://schemas.microsoft.com/office/powerpoint/2010/main" val="3892796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èche : chevron 3">
            <a:extLst>
              <a:ext uri="{FF2B5EF4-FFF2-40B4-BE49-F238E27FC236}">
                <a16:creationId xmlns:a16="http://schemas.microsoft.com/office/drawing/2014/main" id="{5A71BFA5-BD28-3653-C02A-39ABCC11A233}"/>
              </a:ext>
            </a:extLst>
          </p:cNvPr>
          <p:cNvSpPr/>
          <p:nvPr/>
        </p:nvSpPr>
        <p:spPr>
          <a:xfrm rot="5400000">
            <a:off x="802175" y="1834945"/>
            <a:ext cx="2215163" cy="2286000"/>
          </a:xfrm>
          <a:prstGeom prst="chevron">
            <a:avLst>
              <a:gd name="adj" fmla="val 15353"/>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CA" sz="2200" dirty="0"/>
              <a:t>Pre-prod (staging)</a:t>
            </a:r>
          </a:p>
        </p:txBody>
      </p:sp>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fontScale="90000"/>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Phases de développement d’un système – environnements utilisés </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32</a:t>
            </a:fld>
            <a:endParaRPr lang="fr-CA" dirty="0"/>
          </a:p>
        </p:txBody>
      </p:sp>
      <p:sp>
        <p:nvSpPr>
          <p:cNvPr id="7" name="Flèche : chevron 6">
            <a:extLst>
              <a:ext uri="{FF2B5EF4-FFF2-40B4-BE49-F238E27FC236}">
                <a16:creationId xmlns:a16="http://schemas.microsoft.com/office/drawing/2014/main" id="{0D832122-A31A-4C9E-5723-439D46E0436A}"/>
              </a:ext>
            </a:extLst>
          </p:cNvPr>
          <p:cNvSpPr/>
          <p:nvPr/>
        </p:nvSpPr>
        <p:spPr>
          <a:xfrm rot="5400000">
            <a:off x="762041" y="3787003"/>
            <a:ext cx="2295432" cy="2286000"/>
          </a:xfrm>
          <a:prstGeom prst="chevron">
            <a:avLst>
              <a:gd name="adj" fmla="val 15353"/>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CA" sz="2200" dirty="0"/>
              <a:t>Production </a:t>
            </a:r>
          </a:p>
        </p:txBody>
      </p:sp>
      <p:sp>
        <p:nvSpPr>
          <p:cNvPr id="11" name="ZoneTexte 10">
            <a:extLst>
              <a:ext uri="{FF2B5EF4-FFF2-40B4-BE49-F238E27FC236}">
                <a16:creationId xmlns:a16="http://schemas.microsoft.com/office/drawing/2014/main" id="{77473773-4A9D-36FE-7B80-98DD6678528C}"/>
              </a:ext>
            </a:extLst>
          </p:cNvPr>
          <p:cNvSpPr txBox="1"/>
          <p:nvPr/>
        </p:nvSpPr>
        <p:spPr>
          <a:xfrm>
            <a:off x="3311236" y="2024063"/>
            <a:ext cx="8114006" cy="1754326"/>
          </a:xfrm>
          <a:prstGeom prst="rect">
            <a:avLst/>
          </a:prstGeom>
          <a:noFill/>
        </p:spPr>
        <p:txBody>
          <a:bodyPr wrap="square" rtlCol="0">
            <a:spAutoFit/>
          </a:bodyPr>
          <a:lstStyle/>
          <a:p>
            <a:pPr algn="l"/>
            <a:r>
              <a:rPr lang="fr-FR" b="0" i="0" dirty="0">
                <a:solidFill>
                  <a:srgbClr val="374151"/>
                </a:solidFill>
                <a:effectLst/>
                <a:latin typeface="Söhne"/>
              </a:rPr>
              <a:t>Simuler ou « répliquer »  l'environnement de production pour valider le déploiement et détecter d'éventuels problèmes avant la mise en production.</a:t>
            </a:r>
          </a:p>
          <a:p>
            <a:pPr algn="l"/>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Environnement très proche de la production en termes de configuration matérielle et logicielle.</a:t>
            </a:r>
          </a:p>
          <a:p>
            <a:pPr marL="742950" lvl="1" indent="-285750" algn="l">
              <a:buFont typeface="Arial" panose="020B0604020202020204" pitchFamily="34" charset="0"/>
              <a:buChar char="•"/>
            </a:pPr>
            <a:r>
              <a:rPr lang="fr-FR" b="0" i="0" dirty="0">
                <a:solidFill>
                  <a:srgbClr val="374151"/>
                </a:solidFill>
                <a:effectLst/>
                <a:latin typeface="Söhne"/>
              </a:rPr>
              <a:t>Tests de charge et de performance intensifs sont souvent réalisés.</a:t>
            </a:r>
          </a:p>
        </p:txBody>
      </p:sp>
      <p:sp>
        <p:nvSpPr>
          <p:cNvPr id="12" name="Ellipse 11">
            <a:extLst>
              <a:ext uri="{FF2B5EF4-FFF2-40B4-BE49-F238E27FC236}">
                <a16:creationId xmlns:a16="http://schemas.microsoft.com/office/drawing/2014/main" id="{1D05462C-B36E-02B9-9E35-FF82265859BF}"/>
              </a:ext>
            </a:extLst>
          </p:cNvPr>
          <p:cNvSpPr/>
          <p:nvPr/>
        </p:nvSpPr>
        <p:spPr>
          <a:xfrm>
            <a:off x="766763" y="2112264"/>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3" name="Ellipse 12">
            <a:extLst>
              <a:ext uri="{FF2B5EF4-FFF2-40B4-BE49-F238E27FC236}">
                <a16:creationId xmlns:a16="http://schemas.microsoft.com/office/drawing/2014/main" id="{E21C299E-3AEC-9C3A-ECD4-FAF2B3296BDB}"/>
              </a:ext>
            </a:extLst>
          </p:cNvPr>
          <p:cNvSpPr/>
          <p:nvPr/>
        </p:nvSpPr>
        <p:spPr>
          <a:xfrm>
            <a:off x="773690" y="3978377"/>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5" name="Connecteur droit 4">
            <a:extLst>
              <a:ext uri="{FF2B5EF4-FFF2-40B4-BE49-F238E27FC236}">
                <a16:creationId xmlns:a16="http://schemas.microsoft.com/office/drawing/2014/main" id="{4B8B18F9-970F-D169-12AC-35F666E34509}"/>
              </a:ext>
            </a:extLst>
          </p:cNvPr>
          <p:cNvCxnSpPr/>
          <p:nvPr/>
        </p:nvCxnSpPr>
        <p:spPr>
          <a:xfrm flipV="1">
            <a:off x="3052757" y="3782287"/>
            <a:ext cx="8543498" cy="9698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D6043C7-0A23-2CA3-F2E3-20025856AE80}"/>
              </a:ext>
            </a:extLst>
          </p:cNvPr>
          <p:cNvCxnSpPr/>
          <p:nvPr/>
        </p:nvCxnSpPr>
        <p:spPr>
          <a:xfrm flipV="1">
            <a:off x="2881744" y="5980733"/>
            <a:ext cx="8543498" cy="9698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9A73E839-8786-0217-3762-5BA190E7FDB0}"/>
              </a:ext>
            </a:extLst>
          </p:cNvPr>
          <p:cNvSpPr txBox="1"/>
          <p:nvPr/>
        </p:nvSpPr>
        <p:spPr>
          <a:xfrm>
            <a:off x="3267503" y="3947776"/>
            <a:ext cx="8114006" cy="1477328"/>
          </a:xfrm>
          <a:prstGeom prst="rect">
            <a:avLst/>
          </a:prstGeom>
          <a:noFill/>
        </p:spPr>
        <p:txBody>
          <a:bodyPr wrap="square" rtlCol="0">
            <a:spAutoFit/>
          </a:bodyPr>
          <a:lstStyle/>
          <a:p>
            <a:pPr algn="l"/>
            <a:r>
              <a:rPr lang="fr-FR" b="0" i="0" dirty="0">
                <a:solidFill>
                  <a:srgbClr val="374151"/>
                </a:solidFill>
                <a:effectLst/>
                <a:latin typeface="Söhne"/>
              </a:rPr>
              <a:t>Environnement de déploiement final pour les utilisateurs finaux.</a:t>
            </a:r>
          </a:p>
          <a:p>
            <a:pPr marL="742950" lvl="1" indent="-285750" algn="l">
              <a:buFont typeface="Arial" panose="020B0604020202020204" pitchFamily="34" charset="0"/>
              <a:buChar char="•"/>
            </a:pPr>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Configuration optimisée pour les performances et la disponibilité.</a:t>
            </a:r>
          </a:p>
          <a:p>
            <a:pPr marL="742950" lvl="1" indent="-285750" algn="l">
              <a:buFont typeface="Arial" panose="020B0604020202020204" pitchFamily="34" charset="0"/>
              <a:buChar char="•"/>
            </a:pPr>
            <a:r>
              <a:rPr lang="fr-FR" b="0" i="0" dirty="0">
                <a:solidFill>
                  <a:srgbClr val="374151"/>
                </a:solidFill>
                <a:effectLst/>
                <a:latin typeface="Söhne"/>
              </a:rPr>
              <a:t>Surveillances en temps réel pour détecter et résoudre rapidement les problèmes.</a:t>
            </a:r>
          </a:p>
        </p:txBody>
      </p:sp>
    </p:spTree>
    <p:extLst>
      <p:ext uri="{BB962C8B-B14F-4D97-AF65-F5344CB8AC3E}">
        <p14:creationId xmlns:p14="http://schemas.microsoft.com/office/powerpoint/2010/main" val="317047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a:xfrm>
            <a:off x="838200" y="365125"/>
            <a:ext cx="11353800" cy="1325563"/>
          </a:xfrm>
        </p:spPr>
        <p:txBody>
          <a:bodyPr>
            <a:normAutofit fontScale="90000"/>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Phases de développement d’un système – </a:t>
            </a:r>
            <a:r>
              <a:rPr lang="fr-CA" sz="3600" b="1" spc="150" dirty="0" err="1">
                <a:solidFill>
                  <a:srgbClr val="002060"/>
                </a:solidFill>
                <a:latin typeface="Arial" panose="020B0604020202020204" pitchFamily="34" charset="0"/>
                <a:cs typeface="Arial" panose="020B0604020202020204" pitchFamily="34" charset="0"/>
              </a:rPr>
              <a:t>Testing</a:t>
            </a:r>
            <a:r>
              <a:rPr lang="fr-CA" sz="3600" b="1" spc="150" dirty="0">
                <a:solidFill>
                  <a:srgbClr val="002060"/>
                </a:solidFill>
                <a:latin typeface="Arial" panose="020B0604020202020204" pitchFamily="34" charset="0"/>
                <a:cs typeface="Arial" panose="020B0604020202020204" pitchFamily="34" charset="0"/>
              </a:rPr>
              <a:t> </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33</a:t>
            </a:fld>
            <a:endParaRPr lang="fr-CA" dirty="0"/>
          </a:p>
        </p:txBody>
      </p:sp>
      <p:grpSp>
        <p:nvGrpSpPr>
          <p:cNvPr id="20" name="Groupe 19">
            <a:extLst>
              <a:ext uri="{FF2B5EF4-FFF2-40B4-BE49-F238E27FC236}">
                <a16:creationId xmlns:a16="http://schemas.microsoft.com/office/drawing/2014/main" id="{8B66EC5B-329C-DD2C-9134-5D216062C3C2}"/>
              </a:ext>
            </a:extLst>
          </p:cNvPr>
          <p:cNvGrpSpPr/>
          <p:nvPr/>
        </p:nvGrpSpPr>
        <p:grpSpPr>
          <a:xfrm>
            <a:off x="1705042" y="2164076"/>
            <a:ext cx="3960000" cy="3024000"/>
            <a:chOff x="6219159" y="2479964"/>
            <a:chExt cx="3810000" cy="3366654"/>
          </a:xfrm>
        </p:grpSpPr>
        <p:sp>
          <p:nvSpPr>
            <p:cNvPr id="9" name="Triangle isocèle 8">
              <a:extLst>
                <a:ext uri="{FF2B5EF4-FFF2-40B4-BE49-F238E27FC236}">
                  <a16:creationId xmlns:a16="http://schemas.microsoft.com/office/drawing/2014/main" id="{B9410093-BA6A-0909-A7FF-BE736E9D0B12}"/>
                </a:ext>
              </a:extLst>
            </p:cNvPr>
            <p:cNvSpPr/>
            <p:nvPr/>
          </p:nvSpPr>
          <p:spPr>
            <a:xfrm>
              <a:off x="6219159" y="2479964"/>
              <a:ext cx="3810000" cy="3366654"/>
            </a:xfrm>
            <a:prstGeom prst="triangle">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5" name="Connecteur droit 14">
              <a:extLst>
                <a:ext uri="{FF2B5EF4-FFF2-40B4-BE49-F238E27FC236}">
                  <a16:creationId xmlns:a16="http://schemas.microsoft.com/office/drawing/2014/main" id="{F88CAE2C-2A80-6D3A-20EF-BBD77BD875DB}"/>
                </a:ext>
              </a:extLst>
            </p:cNvPr>
            <p:cNvCxnSpPr>
              <a:cxnSpLocks/>
            </p:cNvCxnSpPr>
            <p:nvPr/>
          </p:nvCxnSpPr>
          <p:spPr>
            <a:xfrm>
              <a:off x="7399534" y="3754465"/>
              <a:ext cx="145472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697F1A31-3319-D59F-F208-D85F5CF2641B}"/>
                </a:ext>
              </a:extLst>
            </p:cNvPr>
            <p:cNvCxnSpPr>
              <a:cxnSpLocks/>
            </p:cNvCxnSpPr>
            <p:nvPr/>
          </p:nvCxnSpPr>
          <p:spPr>
            <a:xfrm>
              <a:off x="6911410" y="4613647"/>
              <a:ext cx="2409286" cy="0"/>
            </a:xfrm>
            <a:prstGeom prst="line">
              <a:avLst/>
            </a:prstGeom>
            <a:ln w="28575"/>
          </p:spPr>
          <p:style>
            <a:lnRef idx="1">
              <a:schemeClr val="accent1"/>
            </a:lnRef>
            <a:fillRef idx="0">
              <a:schemeClr val="accent1"/>
            </a:fillRef>
            <a:effectRef idx="0">
              <a:schemeClr val="accent1"/>
            </a:effectRef>
            <a:fontRef idx="minor">
              <a:schemeClr val="tx1"/>
            </a:fontRef>
          </p:style>
        </p:cxnSp>
      </p:grpSp>
      <p:grpSp>
        <p:nvGrpSpPr>
          <p:cNvPr id="21" name="Groupe 20">
            <a:extLst>
              <a:ext uri="{FF2B5EF4-FFF2-40B4-BE49-F238E27FC236}">
                <a16:creationId xmlns:a16="http://schemas.microsoft.com/office/drawing/2014/main" id="{7BC7F1E7-1155-6840-3373-37FD55C486EA}"/>
              </a:ext>
            </a:extLst>
          </p:cNvPr>
          <p:cNvGrpSpPr/>
          <p:nvPr/>
        </p:nvGrpSpPr>
        <p:grpSpPr>
          <a:xfrm rot="10800000">
            <a:off x="5813264" y="2164076"/>
            <a:ext cx="3960000" cy="3024000"/>
            <a:chOff x="6219159" y="2479964"/>
            <a:chExt cx="3810000" cy="3366654"/>
          </a:xfrm>
        </p:grpSpPr>
        <p:sp>
          <p:nvSpPr>
            <p:cNvPr id="22" name="Triangle isocèle 21">
              <a:extLst>
                <a:ext uri="{FF2B5EF4-FFF2-40B4-BE49-F238E27FC236}">
                  <a16:creationId xmlns:a16="http://schemas.microsoft.com/office/drawing/2014/main" id="{EE09ADD1-CFF1-0600-CB46-080FBFC8EFAC}"/>
                </a:ext>
              </a:extLst>
            </p:cNvPr>
            <p:cNvSpPr/>
            <p:nvPr/>
          </p:nvSpPr>
          <p:spPr>
            <a:xfrm>
              <a:off x="6219159" y="2479964"/>
              <a:ext cx="3810000" cy="3366654"/>
            </a:xfrm>
            <a:prstGeom prst="triangle">
              <a:avLst/>
            </a:prstGeom>
            <a:solidFill>
              <a:schemeClr val="bg1"/>
            </a:solid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3" name="Connecteur droit 22">
              <a:extLst>
                <a:ext uri="{FF2B5EF4-FFF2-40B4-BE49-F238E27FC236}">
                  <a16:creationId xmlns:a16="http://schemas.microsoft.com/office/drawing/2014/main" id="{584AE011-F6C9-6F81-2F34-12246B2F2694}"/>
                </a:ext>
              </a:extLst>
            </p:cNvPr>
            <p:cNvCxnSpPr>
              <a:cxnSpLocks/>
            </p:cNvCxnSpPr>
            <p:nvPr/>
          </p:nvCxnSpPr>
          <p:spPr>
            <a:xfrm>
              <a:off x="7399534" y="3754465"/>
              <a:ext cx="145472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647894DB-1573-59D1-313B-57C1DDE43ED7}"/>
                </a:ext>
              </a:extLst>
            </p:cNvPr>
            <p:cNvCxnSpPr>
              <a:cxnSpLocks/>
            </p:cNvCxnSpPr>
            <p:nvPr/>
          </p:nvCxnSpPr>
          <p:spPr>
            <a:xfrm>
              <a:off x="6911410" y="4613647"/>
              <a:ext cx="2409286" cy="0"/>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26" name="ZoneTexte 25">
            <a:extLst>
              <a:ext uri="{FF2B5EF4-FFF2-40B4-BE49-F238E27FC236}">
                <a16:creationId xmlns:a16="http://schemas.microsoft.com/office/drawing/2014/main" id="{FCC52319-0EA1-C819-1D2B-34553D7B2ABD}"/>
              </a:ext>
            </a:extLst>
          </p:cNvPr>
          <p:cNvSpPr txBox="1"/>
          <p:nvPr/>
        </p:nvSpPr>
        <p:spPr>
          <a:xfrm>
            <a:off x="3353260" y="2599828"/>
            <a:ext cx="1170039" cy="646331"/>
          </a:xfrm>
          <a:prstGeom prst="rect">
            <a:avLst/>
          </a:prstGeom>
          <a:noFill/>
        </p:spPr>
        <p:txBody>
          <a:bodyPr wrap="square" rtlCol="0">
            <a:spAutoFit/>
          </a:bodyPr>
          <a:lstStyle/>
          <a:p>
            <a:r>
              <a:rPr lang="en-CA" dirty="0"/>
              <a:t>Tests </a:t>
            </a:r>
          </a:p>
          <a:p>
            <a:r>
              <a:rPr lang="en-CA" dirty="0"/>
              <a:t>E2E</a:t>
            </a:r>
          </a:p>
        </p:txBody>
      </p:sp>
      <p:sp>
        <p:nvSpPr>
          <p:cNvPr id="27" name="ZoneTexte 26">
            <a:extLst>
              <a:ext uri="{FF2B5EF4-FFF2-40B4-BE49-F238E27FC236}">
                <a16:creationId xmlns:a16="http://schemas.microsoft.com/office/drawing/2014/main" id="{F6B523A3-14E5-808C-08A3-9C1F4E9675F6}"/>
              </a:ext>
            </a:extLst>
          </p:cNvPr>
          <p:cNvSpPr txBox="1"/>
          <p:nvPr/>
        </p:nvSpPr>
        <p:spPr>
          <a:xfrm>
            <a:off x="2966279" y="3417606"/>
            <a:ext cx="1477610" cy="646331"/>
          </a:xfrm>
          <a:prstGeom prst="rect">
            <a:avLst/>
          </a:prstGeom>
          <a:noFill/>
        </p:spPr>
        <p:txBody>
          <a:bodyPr wrap="square" rtlCol="0">
            <a:spAutoFit/>
          </a:bodyPr>
          <a:lstStyle/>
          <a:p>
            <a:pPr algn="ctr"/>
            <a:r>
              <a:rPr lang="en-CA" dirty="0"/>
              <a:t>Tests </a:t>
            </a:r>
            <a:r>
              <a:rPr lang="fr-CA" dirty="0" err="1"/>
              <a:t>d’int</a:t>
            </a:r>
            <a:r>
              <a:rPr lang="fr-FR" b="0" i="0" dirty="0">
                <a:solidFill>
                  <a:srgbClr val="374151"/>
                </a:solidFill>
                <a:effectLst/>
                <a:latin typeface="Söhne"/>
              </a:rPr>
              <a:t>é</a:t>
            </a:r>
            <a:r>
              <a:rPr lang="fr-CA" dirty="0" err="1"/>
              <a:t>gration</a:t>
            </a:r>
            <a:r>
              <a:rPr lang="en-CA" dirty="0"/>
              <a:t> </a:t>
            </a:r>
          </a:p>
        </p:txBody>
      </p:sp>
      <p:sp>
        <p:nvSpPr>
          <p:cNvPr id="32" name="ZoneTexte 31">
            <a:extLst>
              <a:ext uri="{FF2B5EF4-FFF2-40B4-BE49-F238E27FC236}">
                <a16:creationId xmlns:a16="http://schemas.microsoft.com/office/drawing/2014/main" id="{BDD2AAD1-30DB-485F-61F7-BDAC3566C591}"/>
              </a:ext>
            </a:extLst>
          </p:cNvPr>
          <p:cNvSpPr txBox="1"/>
          <p:nvPr/>
        </p:nvSpPr>
        <p:spPr>
          <a:xfrm>
            <a:off x="2428277" y="4537325"/>
            <a:ext cx="2292356" cy="369332"/>
          </a:xfrm>
          <a:prstGeom prst="rect">
            <a:avLst/>
          </a:prstGeom>
          <a:noFill/>
        </p:spPr>
        <p:txBody>
          <a:bodyPr wrap="square" rtlCol="0">
            <a:spAutoFit/>
          </a:bodyPr>
          <a:lstStyle/>
          <a:p>
            <a:pPr algn="ctr"/>
            <a:r>
              <a:rPr lang="en-CA" dirty="0"/>
              <a:t>Tests </a:t>
            </a:r>
            <a:r>
              <a:rPr lang="en-CA" dirty="0" err="1"/>
              <a:t>unitaires</a:t>
            </a:r>
            <a:r>
              <a:rPr lang="en-CA" dirty="0"/>
              <a:t> </a:t>
            </a:r>
          </a:p>
        </p:txBody>
      </p:sp>
      <p:sp>
        <p:nvSpPr>
          <p:cNvPr id="33" name="ZoneTexte 32">
            <a:extLst>
              <a:ext uri="{FF2B5EF4-FFF2-40B4-BE49-F238E27FC236}">
                <a16:creationId xmlns:a16="http://schemas.microsoft.com/office/drawing/2014/main" id="{2448C4E2-394B-AF7D-2CB7-C0CA8C102C31}"/>
              </a:ext>
            </a:extLst>
          </p:cNvPr>
          <p:cNvSpPr txBox="1"/>
          <p:nvPr/>
        </p:nvSpPr>
        <p:spPr>
          <a:xfrm>
            <a:off x="7068808" y="3313705"/>
            <a:ext cx="1477610" cy="646331"/>
          </a:xfrm>
          <a:prstGeom prst="rect">
            <a:avLst/>
          </a:prstGeom>
          <a:noFill/>
        </p:spPr>
        <p:txBody>
          <a:bodyPr wrap="square" rtlCol="0">
            <a:spAutoFit/>
          </a:bodyPr>
          <a:lstStyle/>
          <a:p>
            <a:pPr algn="ctr"/>
            <a:r>
              <a:rPr lang="en-CA" dirty="0"/>
              <a:t>Tests </a:t>
            </a:r>
            <a:r>
              <a:rPr lang="fr-CA" dirty="0" err="1"/>
              <a:t>d’int</a:t>
            </a:r>
            <a:r>
              <a:rPr lang="fr-FR" b="0" i="0" dirty="0">
                <a:solidFill>
                  <a:srgbClr val="374151"/>
                </a:solidFill>
                <a:effectLst/>
                <a:latin typeface="Söhne"/>
              </a:rPr>
              <a:t>é</a:t>
            </a:r>
            <a:r>
              <a:rPr lang="fr-CA" dirty="0" err="1"/>
              <a:t>gration</a:t>
            </a:r>
            <a:r>
              <a:rPr lang="en-CA" dirty="0"/>
              <a:t> </a:t>
            </a:r>
          </a:p>
        </p:txBody>
      </p:sp>
      <p:sp>
        <p:nvSpPr>
          <p:cNvPr id="34" name="ZoneTexte 33">
            <a:extLst>
              <a:ext uri="{FF2B5EF4-FFF2-40B4-BE49-F238E27FC236}">
                <a16:creationId xmlns:a16="http://schemas.microsoft.com/office/drawing/2014/main" id="{A4EEEF85-1CB3-5320-27F2-2810518C5C1E}"/>
              </a:ext>
            </a:extLst>
          </p:cNvPr>
          <p:cNvSpPr txBox="1"/>
          <p:nvPr/>
        </p:nvSpPr>
        <p:spPr>
          <a:xfrm>
            <a:off x="7051612" y="4043292"/>
            <a:ext cx="1477610" cy="646331"/>
          </a:xfrm>
          <a:prstGeom prst="rect">
            <a:avLst/>
          </a:prstGeom>
          <a:noFill/>
        </p:spPr>
        <p:txBody>
          <a:bodyPr wrap="square" rtlCol="0">
            <a:spAutoFit/>
          </a:bodyPr>
          <a:lstStyle/>
          <a:p>
            <a:pPr algn="ctr"/>
            <a:r>
              <a:rPr lang="en-CA" dirty="0"/>
              <a:t>Tests </a:t>
            </a:r>
            <a:r>
              <a:rPr lang="en-CA" dirty="0" err="1"/>
              <a:t>unitaires</a:t>
            </a:r>
            <a:r>
              <a:rPr lang="en-CA" dirty="0"/>
              <a:t> </a:t>
            </a:r>
          </a:p>
        </p:txBody>
      </p:sp>
      <p:sp>
        <p:nvSpPr>
          <p:cNvPr id="35" name="ZoneTexte 34">
            <a:extLst>
              <a:ext uri="{FF2B5EF4-FFF2-40B4-BE49-F238E27FC236}">
                <a16:creationId xmlns:a16="http://schemas.microsoft.com/office/drawing/2014/main" id="{BFE4A4BF-C37E-18EB-1B8F-7788803F470F}"/>
              </a:ext>
            </a:extLst>
          </p:cNvPr>
          <p:cNvSpPr txBox="1"/>
          <p:nvPr/>
        </p:nvSpPr>
        <p:spPr>
          <a:xfrm>
            <a:off x="7313260" y="2511428"/>
            <a:ext cx="1887927" cy="369332"/>
          </a:xfrm>
          <a:prstGeom prst="rect">
            <a:avLst/>
          </a:prstGeom>
          <a:noFill/>
        </p:spPr>
        <p:txBody>
          <a:bodyPr wrap="square" rtlCol="0">
            <a:spAutoFit/>
          </a:bodyPr>
          <a:lstStyle/>
          <a:p>
            <a:r>
              <a:rPr lang="en-CA" dirty="0"/>
              <a:t>Tests E2E</a:t>
            </a:r>
          </a:p>
        </p:txBody>
      </p:sp>
      <p:sp>
        <p:nvSpPr>
          <p:cNvPr id="36" name="ZoneTexte 35">
            <a:extLst>
              <a:ext uri="{FF2B5EF4-FFF2-40B4-BE49-F238E27FC236}">
                <a16:creationId xmlns:a16="http://schemas.microsoft.com/office/drawing/2014/main" id="{C79BF605-C622-D955-A006-208B1EE30F3F}"/>
              </a:ext>
            </a:extLst>
          </p:cNvPr>
          <p:cNvSpPr txBox="1"/>
          <p:nvPr/>
        </p:nvSpPr>
        <p:spPr>
          <a:xfrm>
            <a:off x="2119613" y="5420628"/>
            <a:ext cx="2721591" cy="369332"/>
          </a:xfrm>
          <a:prstGeom prst="rect">
            <a:avLst/>
          </a:prstGeom>
          <a:noFill/>
        </p:spPr>
        <p:txBody>
          <a:bodyPr wrap="square" rtlCol="0">
            <a:spAutoFit/>
          </a:bodyPr>
          <a:lstStyle/>
          <a:p>
            <a:pPr algn="ctr"/>
            <a:r>
              <a:rPr lang="fr-CA" b="1" u="sng" dirty="0" err="1"/>
              <a:t>Quantit</a:t>
            </a:r>
            <a:r>
              <a:rPr lang="fr-FR" b="1" u="sng" dirty="0"/>
              <a:t>é  </a:t>
            </a:r>
            <a:r>
              <a:rPr lang="en-CA" b="1" u="sng" dirty="0"/>
              <a:t>de tests </a:t>
            </a:r>
          </a:p>
        </p:txBody>
      </p:sp>
      <p:sp>
        <p:nvSpPr>
          <p:cNvPr id="37" name="ZoneTexte 36">
            <a:extLst>
              <a:ext uri="{FF2B5EF4-FFF2-40B4-BE49-F238E27FC236}">
                <a16:creationId xmlns:a16="http://schemas.microsoft.com/office/drawing/2014/main" id="{AA0B7C84-E1EA-4D11-B887-71DDD43F5993}"/>
              </a:ext>
            </a:extLst>
          </p:cNvPr>
          <p:cNvSpPr txBox="1"/>
          <p:nvPr/>
        </p:nvSpPr>
        <p:spPr>
          <a:xfrm>
            <a:off x="6515100" y="5423943"/>
            <a:ext cx="2504140" cy="369332"/>
          </a:xfrm>
          <a:prstGeom prst="rect">
            <a:avLst/>
          </a:prstGeom>
          <a:noFill/>
        </p:spPr>
        <p:txBody>
          <a:bodyPr wrap="square" rtlCol="0">
            <a:spAutoFit/>
          </a:bodyPr>
          <a:lstStyle/>
          <a:p>
            <a:pPr algn="ctr"/>
            <a:r>
              <a:rPr lang="fr-CA" b="1" u="sng" dirty="0" err="1"/>
              <a:t>Complexit</a:t>
            </a:r>
            <a:r>
              <a:rPr lang="fr-FR" b="1" u="sng" dirty="0"/>
              <a:t>é  </a:t>
            </a:r>
            <a:r>
              <a:rPr lang="en-CA" b="1" u="sng" dirty="0"/>
              <a:t>de tests </a:t>
            </a:r>
          </a:p>
        </p:txBody>
      </p:sp>
    </p:spTree>
    <p:extLst>
      <p:ext uri="{BB962C8B-B14F-4D97-AF65-F5344CB8AC3E}">
        <p14:creationId xmlns:p14="http://schemas.microsoft.com/office/powerpoint/2010/main" val="1012834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9408787-47A4-B795-C9D2-B33106456F3C}"/>
              </a:ext>
            </a:extLst>
          </p:cNvPr>
          <p:cNvSpPr>
            <a:spLocks noGrp="1"/>
          </p:cNvSpPr>
          <p:nvPr>
            <p:ph type="sldNum" sz="quarter" idx="12"/>
          </p:nvPr>
        </p:nvSpPr>
        <p:spPr/>
        <p:txBody>
          <a:bodyPr/>
          <a:lstStyle/>
          <a:p>
            <a:fld id="{2A36D1C2-E2EA-4BC6-8911-429A8CF6BF49}" type="slidenum">
              <a:rPr lang="fr-CA" smtClean="0"/>
              <a:t>34</a:t>
            </a:fld>
            <a:endParaRPr lang="fr-CA"/>
          </a:p>
        </p:txBody>
      </p:sp>
      <p:sp>
        <p:nvSpPr>
          <p:cNvPr id="7" name="Title 1">
            <a:extLst>
              <a:ext uri="{FF2B5EF4-FFF2-40B4-BE49-F238E27FC236}">
                <a16:creationId xmlns:a16="http://schemas.microsoft.com/office/drawing/2014/main" id="{3B13FAAB-6A59-016D-6A21-BEED173267DA}"/>
              </a:ext>
            </a:extLst>
          </p:cNvPr>
          <p:cNvSpPr>
            <a:spLocks noGrp="1"/>
          </p:cNvSpPr>
          <p:nvPr>
            <p:ph type="title"/>
          </p:nvPr>
        </p:nvSpPr>
        <p:spPr>
          <a:xfrm>
            <a:off x="838200" y="365125"/>
            <a:ext cx="11353800" cy="1325563"/>
          </a:xfrm>
        </p:spPr>
        <p:txBody>
          <a:bodyPr>
            <a:normAutofit/>
          </a:bodyPr>
          <a:lstStyle/>
          <a:p>
            <a:r>
              <a:rPr lang="fr-CA" b="1" spc="150" dirty="0">
                <a:solidFill>
                  <a:srgbClr val="002060"/>
                </a:solidFill>
                <a:latin typeface="Agency FB" panose="020B0503020202020204" pitchFamily="34" charset="0"/>
              </a:rPr>
              <a:t>Outils de développement d’un système</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SCM : Git &amp; GitHub</a:t>
            </a:r>
            <a:endParaRPr lang="en-CA" sz="3600" b="1" spc="150" dirty="0">
              <a:solidFill>
                <a:srgbClr val="002060"/>
              </a:solidFill>
              <a:latin typeface="Agency FB" panose="020B0503020202020204" pitchFamily="34" charset="0"/>
            </a:endParaRPr>
          </a:p>
        </p:txBody>
      </p:sp>
      <p:sp>
        <p:nvSpPr>
          <p:cNvPr id="2" name="Flèche : pentagone 1">
            <a:extLst>
              <a:ext uri="{FF2B5EF4-FFF2-40B4-BE49-F238E27FC236}">
                <a16:creationId xmlns:a16="http://schemas.microsoft.com/office/drawing/2014/main" id="{7FF95ACF-4EE4-BE51-2926-01FF772A226D}"/>
              </a:ext>
            </a:extLst>
          </p:cNvPr>
          <p:cNvSpPr/>
          <p:nvPr/>
        </p:nvSpPr>
        <p:spPr>
          <a:xfrm rot="5400000">
            <a:off x="3081322" y="-367758"/>
            <a:ext cx="663605" cy="5292725"/>
          </a:xfrm>
          <a:prstGeom prst="homePlate">
            <a:avLst>
              <a:gd name="adj" fmla="val 17248"/>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lnSpc>
                <a:spcPct val="107000"/>
              </a:lnSpc>
            </a:pPr>
            <a:r>
              <a:rPr lang="fr-FR" sz="1800" dirty="0">
                <a:effectLst/>
                <a:latin typeface="Calibri" panose="020F0502020204030204" pitchFamily="34" charset="0"/>
                <a:ea typeface="Calibri" panose="020F0502020204030204" pitchFamily="34" charset="0"/>
                <a:cs typeface="Times New Roman" panose="02020603050405020304" pitchFamily="18" charset="0"/>
              </a:rPr>
              <a:t>Git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lèche : pentagone 4">
            <a:extLst>
              <a:ext uri="{FF2B5EF4-FFF2-40B4-BE49-F238E27FC236}">
                <a16:creationId xmlns:a16="http://schemas.microsoft.com/office/drawing/2014/main" id="{067D4C20-2C72-9D62-EBB9-6E6C720D491F}"/>
              </a:ext>
            </a:extLst>
          </p:cNvPr>
          <p:cNvSpPr/>
          <p:nvPr/>
        </p:nvSpPr>
        <p:spPr>
          <a:xfrm rot="5400000">
            <a:off x="8557405" y="-478088"/>
            <a:ext cx="663605" cy="5513387"/>
          </a:xfrm>
          <a:prstGeom prst="homePlate">
            <a:avLst>
              <a:gd name="adj" fmla="val 17248"/>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lnSpc>
                <a:spcPct val="107000"/>
              </a:lnSpc>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Github</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Flèche : pentagone 5">
            <a:extLst>
              <a:ext uri="{FF2B5EF4-FFF2-40B4-BE49-F238E27FC236}">
                <a16:creationId xmlns:a16="http://schemas.microsoft.com/office/drawing/2014/main" id="{6A38B246-C08F-C748-53B6-A8F65449D892}"/>
              </a:ext>
            </a:extLst>
          </p:cNvPr>
          <p:cNvSpPr/>
          <p:nvPr/>
        </p:nvSpPr>
        <p:spPr>
          <a:xfrm>
            <a:off x="766763" y="2866522"/>
            <a:ext cx="5151437" cy="1032378"/>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fr-FR" sz="1400" dirty="0">
                <a:solidFill>
                  <a:srgbClr val="374151"/>
                </a:solidFill>
                <a:latin typeface="Söhne"/>
              </a:rPr>
              <a:t>Outil de gestion de versions décentralisé.</a:t>
            </a:r>
          </a:p>
          <a:p>
            <a:pPr marL="177800" indent="-177800">
              <a:buFont typeface="Arial" panose="020B0604020202020204" pitchFamily="34" charset="0"/>
              <a:buChar char="•"/>
            </a:pPr>
            <a:r>
              <a:rPr lang="fr-FR" sz="1400" dirty="0">
                <a:solidFill>
                  <a:srgbClr val="374151"/>
                </a:solidFill>
                <a:latin typeface="Söhne"/>
              </a:rPr>
              <a:t>Permet de suivre les modifications du code source au fil du temps.</a:t>
            </a:r>
          </a:p>
          <a:p>
            <a:pPr marL="177800" indent="-177800">
              <a:buFont typeface="Arial" panose="020B0604020202020204" pitchFamily="34" charset="0"/>
              <a:buChar char="•"/>
            </a:pPr>
            <a:r>
              <a:rPr lang="fr-FR" sz="1400" dirty="0">
                <a:solidFill>
                  <a:srgbClr val="374151"/>
                </a:solidFill>
                <a:latin typeface="Söhne"/>
              </a:rPr>
              <a:t>Utilisé pour coordonner le travail d'équipes sur des projets.</a:t>
            </a:r>
          </a:p>
        </p:txBody>
      </p:sp>
      <p:sp>
        <p:nvSpPr>
          <p:cNvPr id="9" name="Flèche : pentagone 8">
            <a:extLst>
              <a:ext uri="{FF2B5EF4-FFF2-40B4-BE49-F238E27FC236}">
                <a16:creationId xmlns:a16="http://schemas.microsoft.com/office/drawing/2014/main" id="{12BB20A7-0FCC-6046-B8E2-D374A57AA905}"/>
              </a:ext>
            </a:extLst>
          </p:cNvPr>
          <p:cNvSpPr/>
          <p:nvPr/>
        </p:nvSpPr>
        <p:spPr>
          <a:xfrm>
            <a:off x="6273800" y="2866522"/>
            <a:ext cx="5151437" cy="1032378"/>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buFont typeface="Arial" panose="020B0604020202020204" pitchFamily="34" charset="0"/>
              <a:buChar char="•"/>
            </a:pPr>
            <a:r>
              <a:rPr lang="fr-FR" sz="1400" b="0" i="0" dirty="0">
                <a:solidFill>
                  <a:srgbClr val="374151"/>
                </a:solidFill>
                <a:effectLst/>
                <a:latin typeface="Söhne"/>
              </a:rPr>
              <a:t>Plateforme web basée sur Git.</a:t>
            </a:r>
          </a:p>
          <a:p>
            <a:pPr algn="l">
              <a:buFont typeface="Arial" panose="020B0604020202020204" pitchFamily="34" charset="0"/>
              <a:buChar char="•"/>
            </a:pPr>
            <a:r>
              <a:rPr lang="fr-FR" sz="1400" b="0" i="0" dirty="0">
                <a:solidFill>
                  <a:srgbClr val="374151"/>
                </a:solidFill>
                <a:effectLst/>
                <a:latin typeface="Söhne"/>
              </a:rPr>
              <a:t>Facilite la collaboration et le partage de code entre développeurs.</a:t>
            </a:r>
          </a:p>
          <a:p>
            <a:pPr algn="l">
              <a:buFont typeface="Arial" panose="020B0604020202020204" pitchFamily="34" charset="0"/>
              <a:buChar char="•"/>
            </a:pPr>
            <a:r>
              <a:rPr lang="fr-FR" sz="1400" b="0" i="0" dirty="0">
                <a:solidFill>
                  <a:srgbClr val="374151"/>
                </a:solidFill>
                <a:effectLst/>
                <a:latin typeface="Söhne"/>
              </a:rPr>
              <a:t>Héberge des dépôts Git distants</a:t>
            </a:r>
          </a:p>
        </p:txBody>
      </p:sp>
      <p:sp>
        <p:nvSpPr>
          <p:cNvPr id="10" name="Flèche : pentagone 9">
            <a:extLst>
              <a:ext uri="{FF2B5EF4-FFF2-40B4-BE49-F238E27FC236}">
                <a16:creationId xmlns:a16="http://schemas.microsoft.com/office/drawing/2014/main" id="{04D86E14-CB17-9009-72D4-089A9F889643}"/>
              </a:ext>
            </a:extLst>
          </p:cNvPr>
          <p:cNvSpPr/>
          <p:nvPr/>
        </p:nvSpPr>
        <p:spPr>
          <a:xfrm>
            <a:off x="779463" y="4034922"/>
            <a:ext cx="5151437" cy="2321428"/>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lvl="0" indent="-177800">
              <a:lnSpc>
                <a:spcPct val="107000"/>
              </a:lnSpc>
              <a:buFont typeface="Arial" panose="020B0604020202020204" pitchFamily="34" charset="0"/>
              <a:buChar char="•"/>
            </a:pPr>
            <a:r>
              <a:rPr lang="fr-CA" sz="1400" b="1" dirty="0">
                <a:solidFill>
                  <a:srgbClr val="374151"/>
                </a:solidFill>
                <a:latin typeface="Söhne"/>
              </a:rPr>
              <a:t>Dépôt</a:t>
            </a:r>
            <a:r>
              <a:rPr lang="fr-CA" sz="1400" dirty="0">
                <a:solidFill>
                  <a:srgbClr val="374151"/>
                </a:solidFill>
                <a:latin typeface="Söhne"/>
              </a:rPr>
              <a:t> (Repository) : Dossier qui contient tous les fichiers nécessaires à votre projet. Un dépôt peut être local (sur votre machine) ou distant (sur un serveur).</a:t>
            </a:r>
            <a:endParaRPr lang="en-CA" sz="1400" dirty="0">
              <a:solidFill>
                <a:srgbClr val="374151"/>
              </a:solidFill>
              <a:latin typeface="Söhne"/>
            </a:endParaRPr>
          </a:p>
          <a:p>
            <a:pPr marL="177800" lvl="0" indent="-177800">
              <a:lnSpc>
                <a:spcPct val="107000"/>
              </a:lnSpc>
              <a:buFont typeface="Arial" panose="020B0604020202020204" pitchFamily="34" charset="0"/>
              <a:buChar char="•"/>
            </a:pPr>
            <a:r>
              <a:rPr lang="fr-CA" sz="1400" b="1" dirty="0">
                <a:solidFill>
                  <a:srgbClr val="374151"/>
                </a:solidFill>
                <a:latin typeface="Söhne"/>
              </a:rPr>
              <a:t>Commit</a:t>
            </a:r>
            <a:r>
              <a:rPr lang="fr-CA" sz="1400" dirty="0">
                <a:solidFill>
                  <a:srgbClr val="374151"/>
                </a:solidFill>
                <a:latin typeface="Söhne"/>
              </a:rPr>
              <a:t> : Image du projet à un moment donné. Enregistre les modifications avec un message descriptif.</a:t>
            </a:r>
            <a:endParaRPr lang="en-CA" sz="1400" dirty="0">
              <a:solidFill>
                <a:srgbClr val="374151"/>
              </a:solidFill>
              <a:latin typeface="Söhne"/>
            </a:endParaRPr>
          </a:p>
          <a:p>
            <a:pPr marL="177800" lvl="0" indent="-177800">
              <a:lnSpc>
                <a:spcPct val="107000"/>
              </a:lnSpc>
              <a:buFont typeface="Arial" panose="020B0604020202020204" pitchFamily="34" charset="0"/>
              <a:buChar char="•"/>
            </a:pPr>
            <a:r>
              <a:rPr lang="fr-CA" sz="1400" b="1" dirty="0">
                <a:solidFill>
                  <a:srgbClr val="374151"/>
                </a:solidFill>
                <a:latin typeface="Söhne"/>
              </a:rPr>
              <a:t>Branches : </a:t>
            </a:r>
            <a:r>
              <a:rPr lang="fr-CA" sz="1400" dirty="0">
                <a:solidFill>
                  <a:srgbClr val="374151"/>
                </a:solidFill>
                <a:latin typeface="Söhne"/>
              </a:rPr>
              <a:t>Chemins de développement isolés. Elles permettent de travailler sur des fonctionnalités distinctes sans affecter la branche principale (généralement appelée "master" ou "main"). </a:t>
            </a:r>
            <a:endParaRPr lang="en-CA" sz="1400" dirty="0">
              <a:solidFill>
                <a:srgbClr val="374151"/>
              </a:solidFill>
              <a:latin typeface="Söhne"/>
            </a:endParaRPr>
          </a:p>
          <a:p>
            <a:pPr marL="177800" lvl="0" indent="-177800">
              <a:lnSpc>
                <a:spcPct val="107000"/>
              </a:lnSpc>
              <a:spcAft>
                <a:spcPts val="800"/>
              </a:spcAft>
              <a:buFont typeface="Arial" panose="020B0604020202020204" pitchFamily="34" charset="0"/>
              <a:buChar char="•"/>
            </a:pPr>
            <a:r>
              <a:rPr lang="fr-CA" sz="1400" b="1" dirty="0">
                <a:solidFill>
                  <a:srgbClr val="374151"/>
                </a:solidFill>
                <a:latin typeface="Söhne"/>
              </a:rPr>
              <a:t>Clone</a:t>
            </a:r>
            <a:r>
              <a:rPr lang="fr-CA" sz="1400" dirty="0">
                <a:solidFill>
                  <a:srgbClr val="374151"/>
                </a:solidFill>
                <a:latin typeface="Söhne"/>
              </a:rPr>
              <a:t> : Copie d'un dépôt distant sur votre machine locale.</a:t>
            </a:r>
            <a:endParaRPr lang="fr-FR" sz="1400" dirty="0">
              <a:solidFill>
                <a:srgbClr val="374151"/>
              </a:solidFill>
              <a:latin typeface="Söhne"/>
            </a:endParaRPr>
          </a:p>
        </p:txBody>
      </p:sp>
      <p:sp>
        <p:nvSpPr>
          <p:cNvPr id="11" name="Flèche : pentagone 10">
            <a:extLst>
              <a:ext uri="{FF2B5EF4-FFF2-40B4-BE49-F238E27FC236}">
                <a16:creationId xmlns:a16="http://schemas.microsoft.com/office/drawing/2014/main" id="{3564ACDC-F16D-9664-6F84-0323227C17B3}"/>
              </a:ext>
            </a:extLst>
          </p:cNvPr>
          <p:cNvSpPr/>
          <p:nvPr/>
        </p:nvSpPr>
        <p:spPr>
          <a:xfrm>
            <a:off x="6286500" y="4034922"/>
            <a:ext cx="5151437" cy="2321428"/>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buFont typeface="Arial" panose="020B0604020202020204" pitchFamily="34" charset="0"/>
              <a:buChar char="•"/>
            </a:pPr>
            <a:r>
              <a:rPr lang="fr-FR" sz="1400" b="1" i="0" dirty="0">
                <a:solidFill>
                  <a:srgbClr val="374151"/>
                </a:solidFill>
                <a:effectLst/>
                <a:latin typeface="Söhne"/>
              </a:rPr>
              <a:t>Pull (Demande de tirage) : </a:t>
            </a:r>
            <a:r>
              <a:rPr lang="fr-FR" sz="1400" b="0" i="0" dirty="0">
                <a:solidFill>
                  <a:srgbClr val="374151"/>
                </a:solidFill>
                <a:effectLst/>
                <a:latin typeface="Söhne"/>
              </a:rPr>
              <a:t>Mécanisme pour proposer des changements à un dépôt. Elle permet la révision et la discussion avant de fusionner les modifications.</a:t>
            </a:r>
          </a:p>
          <a:p>
            <a:pPr algn="l">
              <a:buFont typeface="Arial" panose="020B0604020202020204" pitchFamily="34" charset="0"/>
              <a:buChar char="•"/>
            </a:pPr>
            <a:r>
              <a:rPr lang="fr-FR" sz="1400" b="1" i="0" dirty="0">
                <a:solidFill>
                  <a:srgbClr val="374151"/>
                </a:solidFill>
                <a:effectLst/>
                <a:latin typeface="Söhne"/>
              </a:rPr>
              <a:t>Forks : </a:t>
            </a:r>
            <a:r>
              <a:rPr lang="fr-FR" sz="1400" b="0" i="0" dirty="0">
                <a:solidFill>
                  <a:srgbClr val="374151"/>
                </a:solidFill>
                <a:effectLst/>
                <a:latin typeface="Söhne"/>
              </a:rPr>
              <a:t>Création d'une copie personnelle d'un dépôt. Elle Utile pour contribuer à des projets open source.</a:t>
            </a:r>
          </a:p>
          <a:p>
            <a:pPr algn="l">
              <a:buFont typeface="Arial" panose="020B0604020202020204" pitchFamily="34" charset="0"/>
              <a:buChar char="•"/>
            </a:pPr>
            <a:r>
              <a:rPr lang="fr-FR" sz="1400" b="1" i="0" dirty="0">
                <a:solidFill>
                  <a:srgbClr val="374151"/>
                </a:solidFill>
                <a:effectLst/>
                <a:latin typeface="Söhne"/>
              </a:rPr>
              <a:t>Issues : </a:t>
            </a:r>
            <a:r>
              <a:rPr lang="fr-FR" sz="1400" b="0" i="0" dirty="0">
                <a:solidFill>
                  <a:srgbClr val="374151"/>
                </a:solidFill>
                <a:effectLst/>
                <a:latin typeface="Söhne"/>
              </a:rPr>
              <a:t>Suivi des problèmes, idées, et améliorations. Elle facilite la communication au sein de l'équipe.</a:t>
            </a:r>
          </a:p>
          <a:p>
            <a:pPr algn="l">
              <a:buFont typeface="Arial" panose="020B0604020202020204" pitchFamily="34" charset="0"/>
              <a:buChar char="•"/>
            </a:pPr>
            <a:r>
              <a:rPr lang="fr-FR" sz="1400" b="1" i="0" dirty="0">
                <a:solidFill>
                  <a:srgbClr val="374151"/>
                </a:solidFill>
                <a:effectLst/>
                <a:latin typeface="Söhne"/>
              </a:rPr>
              <a:t>Actions : </a:t>
            </a:r>
            <a:r>
              <a:rPr lang="fr-FR" sz="1400" b="0" i="0" dirty="0">
                <a:solidFill>
                  <a:srgbClr val="374151"/>
                </a:solidFill>
                <a:effectLst/>
                <a:latin typeface="Söhne"/>
              </a:rPr>
              <a:t>Automatisation des flux de travail (tests, déploiement, etc.).</a:t>
            </a:r>
          </a:p>
        </p:txBody>
      </p:sp>
    </p:spTree>
    <p:extLst>
      <p:ext uri="{BB962C8B-B14F-4D97-AF65-F5344CB8AC3E}">
        <p14:creationId xmlns:p14="http://schemas.microsoft.com/office/powerpoint/2010/main" val="13380935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9408787-47A4-B795-C9D2-B33106456F3C}"/>
              </a:ext>
            </a:extLst>
          </p:cNvPr>
          <p:cNvSpPr>
            <a:spLocks noGrp="1"/>
          </p:cNvSpPr>
          <p:nvPr>
            <p:ph type="sldNum" sz="quarter" idx="12"/>
          </p:nvPr>
        </p:nvSpPr>
        <p:spPr/>
        <p:txBody>
          <a:bodyPr/>
          <a:lstStyle/>
          <a:p>
            <a:fld id="{2A36D1C2-E2EA-4BC6-8911-429A8CF6BF49}" type="slidenum">
              <a:rPr lang="fr-CA" smtClean="0"/>
              <a:t>35</a:t>
            </a:fld>
            <a:endParaRPr lang="fr-CA"/>
          </a:p>
        </p:txBody>
      </p:sp>
      <p:sp>
        <p:nvSpPr>
          <p:cNvPr id="4" name="ZoneTexte 3">
            <a:extLst>
              <a:ext uri="{FF2B5EF4-FFF2-40B4-BE49-F238E27FC236}">
                <a16:creationId xmlns:a16="http://schemas.microsoft.com/office/drawing/2014/main" id="{2FFFFB96-4DCD-5FCD-1331-29D11A2359BA}"/>
              </a:ext>
            </a:extLst>
          </p:cNvPr>
          <p:cNvSpPr txBox="1"/>
          <p:nvPr/>
        </p:nvSpPr>
        <p:spPr>
          <a:xfrm>
            <a:off x="698715" y="1958469"/>
            <a:ext cx="3784380" cy="4801314"/>
          </a:xfrm>
          <a:prstGeom prst="rect">
            <a:avLst/>
          </a:prstGeom>
          <a:noFill/>
        </p:spPr>
        <p:txBody>
          <a:bodyPr wrap="square" rtlCol="0">
            <a:spAutoFit/>
          </a:bodyPr>
          <a:lstStyle/>
          <a:p>
            <a:pPr algn="l"/>
            <a:r>
              <a:rPr lang="fr-FR" b="1" i="0" dirty="0">
                <a:solidFill>
                  <a:srgbClr val="4E443C"/>
                </a:solidFill>
                <a:effectLst/>
                <a:latin typeface="Arial" panose="020B0604020202020204" pitchFamily="34" charset="0"/>
                <a:cs typeface="Arial" panose="020B0604020202020204" pitchFamily="34" charset="0"/>
              </a:rPr>
              <a:t>Les trois états</a:t>
            </a:r>
          </a:p>
          <a:p>
            <a:pPr algn="l"/>
            <a:r>
              <a:rPr lang="fr-FR" b="0" i="0" dirty="0">
                <a:solidFill>
                  <a:srgbClr val="4E443C"/>
                </a:solidFill>
                <a:effectLst/>
                <a:latin typeface="Arial" panose="020B0604020202020204" pitchFamily="34" charset="0"/>
                <a:cs typeface="Arial" panose="020B0604020202020204" pitchFamily="34" charset="0"/>
              </a:rPr>
              <a:t>Git gère trois états dans lesquels les fichiers peuvent résider : </a:t>
            </a:r>
            <a:r>
              <a:rPr lang="fr-FR" b="1" i="0" dirty="0">
                <a:solidFill>
                  <a:srgbClr val="4E443C"/>
                </a:solidFill>
                <a:effectLst/>
                <a:latin typeface="Arial" panose="020B0604020202020204" pitchFamily="34" charset="0"/>
                <a:cs typeface="Arial" panose="020B0604020202020204" pitchFamily="34" charset="0"/>
              </a:rPr>
              <a:t>modifié</a:t>
            </a:r>
            <a:r>
              <a:rPr lang="fr-FR" b="0" i="0" dirty="0">
                <a:solidFill>
                  <a:srgbClr val="4E443C"/>
                </a:solidFill>
                <a:effectLst/>
                <a:latin typeface="Arial" panose="020B0604020202020204" pitchFamily="34" charset="0"/>
                <a:cs typeface="Arial" panose="020B0604020202020204" pitchFamily="34" charset="0"/>
              </a:rPr>
              <a:t>, </a:t>
            </a:r>
            <a:r>
              <a:rPr lang="fr-FR" b="1" i="0" dirty="0">
                <a:solidFill>
                  <a:srgbClr val="4E443C"/>
                </a:solidFill>
                <a:effectLst/>
                <a:latin typeface="Arial" panose="020B0604020202020204" pitchFamily="34" charset="0"/>
                <a:cs typeface="Arial" panose="020B0604020202020204" pitchFamily="34" charset="0"/>
              </a:rPr>
              <a:t>indexé</a:t>
            </a:r>
            <a:r>
              <a:rPr lang="fr-FR" b="0" i="0" dirty="0">
                <a:solidFill>
                  <a:srgbClr val="4E443C"/>
                </a:solidFill>
                <a:effectLst/>
                <a:latin typeface="Arial" panose="020B0604020202020204" pitchFamily="34" charset="0"/>
                <a:cs typeface="Arial" panose="020B0604020202020204" pitchFamily="34" charset="0"/>
              </a:rPr>
              <a:t> et </a:t>
            </a:r>
            <a:r>
              <a:rPr lang="fr-FR" b="1" i="0" dirty="0">
                <a:solidFill>
                  <a:srgbClr val="4E443C"/>
                </a:solidFill>
                <a:effectLst/>
                <a:latin typeface="Arial" panose="020B0604020202020204" pitchFamily="34" charset="0"/>
                <a:cs typeface="Arial" panose="020B0604020202020204" pitchFamily="34" charset="0"/>
              </a:rPr>
              <a:t>validé</a:t>
            </a:r>
            <a:r>
              <a:rPr lang="fr-FR" b="0" i="0" dirty="0">
                <a:solidFill>
                  <a:srgbClr val="4E443C"/>
                </a:solidFill>
                <a:effectLst/>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fr-FR" b="1" i="0" dirty="0">
                <a:solidFill>
                  <a:srgbClr val="4E443C"/>
                </a:solidFill>
                <a:effectLst/>
                <a:latin typeface="Arial" panose="020B0604020202020204" pitchFamily="34" charset="0"/>
                <a:cs typeface="Arial" panose="020B0604020202020204" pitchFamily="34" charset="0"/>
              </a:rPr>
              <a:t>Modifié</a:t>
            </a:r>
            <a:r>
              <a:rPr lang="fr-FR" b="0" i="0" dirty="0">
                <a:solidFill>
                  <a:srgbClr val="4E443C"/>
                </a:solidFill>
                <a:effectLst/>
                <a:latin typeface="Arial" panose="020B0604020202020204" pitchFamily="34" charset="0"/>
                <a:cs typeface="Arial" panose="020B0604020202020204" pitchFamily="34" charset="0"/>
              </a:rPr>
              <a:t> signifie que vous avez modifié le fichier mais qu’il n’a pas encore été validé en base.</a:t>
            </a:r>
          </a:p>
          <a:p>
            <a:pPr marL="285750" indent="-285750" algn="l">
              <a:buFont typeface="Arial" panose="020B0604020202020204" pitchFamily="34" charset="0"/>
              <a:buChar char="•"/>
            </a:pPr>
            <a:r>
              <a:rPr lang="fr-FR" b="1" i="0" dirty="0">
                <a:solidFill>
                  <a:srgbClr val="4E443C"/>
                </a:solidFill>
                <a:effectLst/>
                <a:latin typeface="Arial" panose="020B0604020202020204" pitchFamily="34" charset="0"/>
                <a:cs typeface="Arial" panose="020B0604020202020204" pitchFamily="34" charset="0"/>
              </a:rPr>
              <a:t>Indexé</a:t>
            </a:r>
            <a:r>
              <a:rPr lang="fr-FR" b="0" i="0" dirty="0">
                <a:solidFill>
                  <a:srgbClr val="4E443C"/>
                </a:solidFill>
                <a:effectLst/>
                <a:latin typeface="Arial" panose="020B0604020202020204" pitchFamily="34" charset="0"/>
                <a:cs typeface="Arial" panose="020B0604020202020204" pitchFamily="34" charset="0"/>
              </a:rPr>
              <a:t> signifie que vous avez marqué un fichier modifié dans sa version actuelle pour qu’il fasse partie du prochain instantané du projet.</a:t>
            </a:r>
          </a:p>
          <a:p>
            <a:pPr marL="285750" indent="-285750" algn="l">
              <a:buFont typeface="Arial" panose="020B0604020202020204" pitchFamily="34" charset="0"/>
              <a:buChar char="•"/>
            </a:pPr>
            <a:r>
              <a:rPr lang="fr-FR" b="1" i="0" dirty="0">
                <a:solidFill>
                  <a:srgbClr val="4E443C"/>
                </a:solidFill>
                <a:effectLst/>
                <a:latin typeface="Arial" panose="020B0604020202020204" pitchFamily="34" charset="0"/>
                <a:cs typeface="Arial" panose="020B0604020202020204" pitchFamily="34" charset="0"/>
              </a:rPr>
              <a:t>Validé</a:t>
            </a:r>
            <a:r>
              <a:rPr lang="fr-FR" b="0" i="0" dirty="0">
                <a:solidFill>
                  <a:srgbClr val="4E443C"/>
                </a:solidFill>
                <a:effectLst/>
                <a:latin typeface="Arial" panose="020B0604020202020204" pitchFamily="34" charset="0"/>
                <a:cs typeface="Arial" panose="020B0604020202020204" pitchFamily="34" charset="0"/>
              </a:rPr>
              <a:t> signifie que les données sont stockées en sécurité dans votre base de données locale.</a:t>
            </a:r>
          </a:p>
          <a:p>
            <a:endParaRPr lang="en-CA" dirty="0">
              <a:latin typeface="Arial" panose="020B0604020202020204" pitchFamily="34" charset="0"/>
              <a:cs typeface="Arial" panose="020B0604020202020204" pitchFamily="34" charset="0"/>
            </a:endParaRPr>
          </a:p>
          <a:p>
            <a:endParaRPr lang="en-CA" dirty="0">
              <a:latin typeface="Arial" panose="020B0604020202020204" pitchFamily="34" charset="0"/>
              <a:cs typeface="Arial" panose="020B0604020202020204" pitchFamily="34" charset="0"/>
            </a:endParaRPr>
          </a:p>
        </p:txBody>
      </p:sp>
      <p:grpSp>
        <p:nvGrpSpPr>
          <p:cNvPr id="8" name="Groupe 7">
            <a:extLst>
              <a:ext uri="{FF2B5EF4-FFF2-40B4-BE49-F238E27FC236}">
                <a16:creationId xmlns:a16="http://schemas.microsoft.com/office/drawing/2014/main" id="{31224D8B-8004-F2AD-8AC6-DFB4BD1895C9}"/>
              </a:ext>
            </a:extLst>
          </p:cNvPr>
          <p:cNvGrpSpPr/>
          <p:nvPr/>
        </p:nvGrpSpPr>
        <p:grpSpPr>
          <a:xfrm>
            <a:off x="4896174" y="2000580"/>
            <a:ext cx="230811" cy="4562145"/>
            <a:chOff x="8499107" y="2039531"/>
            <a:chExt cx="230809" cy="3841505"/>
          </a:xfrm>
        </p:grpSpPr>
        <p:cxnSp>
          <p:nvCxnSpPr>
            <p:cNvPr id="9" name="Connecteur droit 8">
              <a:extLst>
                <a:ext uri="{FF2B5EF4-FFF2-40B4-BE49-F238E27FC236}">
                  <a16:creationId xmlns:a16="http://schemas.microsoft.com/office/drawing/2014/main" id="{DD845B78-BEBF-0D2F-27D0-01F0F50CDF0A}"/>
                </a:ext>
              </a:extLst>
            </p:cNvPr>
            <p:cNvCxnSpPr/>
            <p:nvPr/>
          </p:nvCxnSpPr>
          <p:spPr>
            <a:xfrm>
              <a:off x="8499107" y="2039531"/>
              <a:ext cx="0" cy="384150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riangle isocèle 9">
              <a:extLst>
                <a:ext uri="{FF2B5EF4-FFF2-40B4-BE49-F238E27FC236}">
                  <a16:creationId xmlns:a16="http://schemas.microsoft.com/office/drawing/2014/main" id="{55C219E0-3937-FA87-506E-CEDD0D5E749E}"/>
                </a:ext>
              </a:extLst>
            </p:cNvPr>
            <p:cNvSpPr/>
            <p:nvPr/>
          </p:nvSpPr>
          <p:spPr>
            <a:xfrm rot="5400000">
              <a:off x="7979773" y="3789150"/>
              <a:ext cx="1282592" cy="2176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4" name="Picture 2" descr="Répertoire de travail, zone d’index et répertoire Git.">
            <a:extLst>
              <a:ext uri="{FF2B5EF4-FFF2-40B4-BE49-F238E27FC236}">
                <a16:creationId xmlns:a16="http://schemas.microsoft.com/office/drawing/2014/main" id="{51EB71F2-6C3B-ABBB-0E82-6925DCC3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086" y="2248764"/>
            <a:ext cx="6229027" cy="3917836"/>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5DE16368-210B-69C3-62FD-13B8E9F27DEA}"/>
              </a:ext>
            </a:extLst>
          </p:cNvPr>
          <p:cNvSpPr>
            <a:spLocks noGrp="1"/>
          </p:cNvSpPr>
          <p:nvPr>
            <p:ph type="title"/>
          </p:nvPr>
        </p:nvSpPr>
        <p:spPr>
          <a:xfrm>
            <a:off x="838200" y="365125"/>
            <a:ext cx="11353800" cy="1325563"/>
          </a:xfrm>
        </p:spPr>
        <p:txBody>
          <a:bodyPr>
            <a:normAutofit/>
          </a:bodyPr>
          <a:lstStyle/>
          <a:p>
            <a:r>
              <a:rPr lang="fr-CA" b="1" spc="150" dirty="0">
                <a:solidFill>
                  <a:srgbClr val="002060"/>
                </a:solidFill>
                <a:latin typeface="Agency FB" panose="020B0503020202020204" pitchFamily="34" charset="0"/>
              </a:rPr>
              <a:t>Outils de développement d’un système</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SCM : Git</a:t>
            </a:r>
            <a:endParaRPr lang="en-CA" sz="3600" b="1" spc="150" dirty="0">
              <a:solidFill>
                <a:srgbClr val="002060"/>
              </a:solidFill>
              <a:latin typeface="Agency FB" panose="020B0503020202020204" pitchFamily="34" charset="0"/>
            </a:endParaRPr>
          </a:p>
        </p:txBody>
      </p:sp>
    </p:spTree>
    <p:extLst>
      <p:ext uri="{BB962C8B-B14F-4D97-AF65-F5344CB8AC3E}">
        <p14:creationId xmlns:p14="http://schemas.microsoft.com/office/powerpoint/2010/main" val="2285075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9408787-47A4-B795-C9D2-B33106456F3C}"/>
              </a:ext>
            </a:extLst>
          </p:cNvPr>
          <p:cNvSpPr>
            <a:spLocks noGrp="1"/>
          </p:cNvSpPr>
          <p:nvPr>
            <p:ph type="sldNum" sz="quarter" idx="12"/>
          </p:nvPr>
        </p:nvSpPr>
        <p:spPr/>
        <p:txBody>
          <a:bodyPr/>
          <a:lstStyle/>
          <a:p>
            <a:fld id="{2A36D1C2-E2EA-4BC6-8911-429A8CF6BF49}" type="slidenum">
              <a:rPr lang="fr-CA" smtClean="0"/>
              <a:t>36</a:t>
            </a:fld>
            <a:endParaRPr lang="fr-CA"/>
          </a:p>
        </p:txBody>
      </p:sp>
      <p:pic>
        <p:nvPicPr>
          <p:cNvPr id="2" name="Picture 2" descr="Le cycle de vie des états des fichiers.">
            <a:extLst>
              <a:ext uri="{FF2B5EF4-FFF2-40B4-BE49-F238E27FC236}">
                <a16:creationId xmlns:a16="http://schemas.microsoft.com/office/drawing/2014/main" id="{1BB6DD43-9C77-64F2-398A-A54543053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898" y="2048628"/>
            <a:ext cx="9570204" cy="394770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10EF680-272A-FA94-20B6-2BBD404D1D2F}"/>
              </a:ext>
            </a:extLst>
          </p:cNvPr>
          <p:cNvSpPr>
            <a:spLocks noGrp="1"/>
          </p:cNvSpPr>
          <p:nvPr>
            <p:ph type="title"/>
          </p:nvPr>
        </p:nvSpPr>
        <p:spPr>
          <a:xfrm>
            <a:off x="838200" y="365125"/>
            <a:ext cx="11353800" cy="1325563"/>
          </a:xfrm>
        </p:spPr>
        <p:txBody>
          <a:bodyPr>
            <a:normAutofit/>
          </a:bodyPr>
          <a:lstStyle/>
          <a:p>
            <a:r>
              <a:rPr lang="fr-CA" b="1" spc="150" dirty="0">
                <a:solidFill>
                  <a:srgbClr val="002060"/>
                </a:solidFill>
                <a:latin typeface="Agency FB" panose="020B0503020202020204" pitchFamily="34" charset="0"/>
              </a:rPr>
              <a:t>Outils de développement d’un système</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SCM : Git</a:t>
            </a:r>
            <a:endParaRPr lang="en-CA" sz="3600" b="1" spc="150" dirty="0">
              <a:solidFill>
                <a:srgbClr val="002060"/>
              </a:solidFill>
              <a:latin typeface="Agency FB" panose="020B0503020202020204" pitchFamily="34" charset="0"/>
            </a:endParaRPr>
          </a:p>
        </p:txBody>
      </p:sp>
    </p:spTree>
    <p:extLst>
      <p:ext uri="{BB962C8B-B14F-4D97-AF65-F5344CB8AC3E}">
        <p14:creationId xmlns:p14="http://schemas.microsoft.com/office/powerpoint/2010/main" val="3328593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E7DF65D-BD90-3327-6BBE-8711197E00DB}"/>
              </a:ext>
            </a:extLst>
          </p:cNvPr>
          <p:cNvSpPr>
            <a:spLocks noGrp="1"/>
          </p:cNvSpPr>
          <p:nvPr>
            <p:ph type="sldNum" sz="quarter" idx="12"/>
          </p:nvPr>
        </p:nvSpPr>
        <p:spPr/>
        <p:txBody>
          <a:bodyPr/>
          <a:lstStyle/>
          <a:p>
            <a:fld id="{2A36D1C2-E2EA-4BC6-8911-429A8CF6BF49}" type="slidenum">
              <a:rPr lang="fr-CA" smtClean="0"/>
              <a:t>37</a:t>
            </a:fld>
            <a:endParaRPr lang="fr-CA"/>
          </a:p>
        </p:txBody>
      </p:sp>
      <p:sp>
        <p:nvSpPr>
          <p:cNvPr id="4" name="ZoneTexte 3">
            <a:extLst>
              <a:ext uri="{FF2B5EF4-FFF2-40B4-BE49-F238E27FC236}">
                <a16:creationId xmlns:a16="http://schemas.microsoft.com/office/drawing/2014/main" id="{D44F8A29-736C-6771-82C2-2FD84F48CD41}"/>
              </a:ext>
            </a:extLst>
          </p:cNvPr>
          <p:cNvSpPr txBox="1"/>
          <p:nvPr/>
        </p:nvSpPr>
        <p:spPr>
          <a:xfrm>
            <a:off x="1212111" y="2024063"/>
            <a:ext cx="10260419" cy="3293209"/>
          </a:xfrm>
          <a:prstGeom prst="rect">
            <a:avLst/>
          </a:prstGeom>
          <a:noFill/>
        </p:spPr>
        <p:txBody>
          <a:bodyPr wrap="square" rtlCol="0">
            <a:spAutoFit/>
          </a:bodyPr>
          <a:lstStyle/>
          <a:p>
            <a:pPr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V</a:t>
            </a:r>
            <a:r>
              <a:rPr lang="fr-FR" sz="1600" b="0" i="0" dirty="0">
                <a:solidFill>
                  <a:srgbClr val="374151"/>
                </a:solidFill>
                <a:effectLst/>
                <a:latin typeface="Söhne"/>
              </a:rPr>
              <a:t>é</a:t>
            </a:r>
            <a:r>
              <a:rPr lang="en-CA" sz="1600" b="0" i="0" u="none" strike="noStrike" dirty="0" err="1">
                <a:solidFill>
                  <a:srgbClr val="000000"/>
                </a:solidFill>
                <a:effectLst/>
                <a:latin typeface="Arial" panose="020B0604020202020204" pitchFamily="34" charset="0"/>
              </a:rPr>
              <a:t>rification</a:t>
            </a:r>
            <a:r>
              <a:rPr lang="en-CA" sz="1600" b="0" i="0" u="none" strike="noStrike" dirty="0">
                <a:solidFill>
                  <a:srgbClr val="000000"/>
                </a:solidFill>
                <a:effectLst/>
                <a:latin typeface="Arial" panose="020B0604020202020204" pitchFamily="34" charset="0"/>
              </a:rPr>
              <a:t> de la version ou installation</a:t>
            </a:r>
          </a:p>
          <a:p>
            <a:pPr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Configuration (git config global user.name / user.email</a:t>
            </a:r>
          </a:p>
          <a:p>
            <a:pPr marL="742950" lvl="1" indent="-285750"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verification de la config : </a:t>
            </a:r>
            <a:r>
              <a:rPr lang="en-CA" sz="1600" b="0" i="0" u="none" strike="noStrike" dirty="0">
                <a:solidFill>
                  <a:srgbClr val="188038"/>
                </a:solidFill>
                <a:effectLst/>
                <a:latin typeface="Roboto Mono" panose="020F0502020204030204" pitchFamily="49" charset="0"/>
              </a:rPr>
              <a:t>git</a:t>
            </a:r>
            <a:r>
              <a:rPr lang="en-CA" sz="1600" b="0" i="0" u="none" strike="noStrike" dirty="0">
                <a:solidFill>
                  <a:srgbClr val="000000"/>
                </a:solidFill>
                <a:effectLst/>
                <a:latin typeface="Arial" panose="020B0604020202020204" pitchFamily="34" charset="0"/>
              </a:rPr>
              <a:t> </a:t>
            </a:r>
            <a:r>
              <a:rPr lang="en-CA" sz="1600" b="0" i="0" u="none" strike="noStrike" dirty="0">
                <a:solidFill>
                  <a:srgbClr val="188038"/>
                </a:solidFill>
                <a:effectLst/>
                <a:latin typeface="Roboto Mono" panose="020F0502020204030204" pitchFamily="49" charset="0"/>
              </a:rPr>
              <a:t>config</a:t>
            </a:r>
            <a:r>
              <a:rPr lang="en-CA" sz="1600" b="0" i="0" u="none" strike="noStrike" dirty="0">
                <a:solidFill>
                  <a:srgbClr val="000000"/>
                </a:solidFill>
                <a:effectLst/>
                <a:latin typeface="Arial" panose="020B0604020202020204" pitchFamily="34" charset="0"/>
              </a:rPr>
              <a:t> </a:t>
            </a:r>
            <a:r>
              <a:rPr lang="en-CA" sz="1600" b="0" i="0" u="none" strike="noStrike" dirty="0">
                <a:solidFill>
                  <a:srgbClr val="188038"/>
                </a:solidFill>
                <a:effectLst/>
                <a:latin typeface="Roboto Mono" panose="020F0502020204030204" pitchFamily="49" charset="0"/>
              </a:rPr>
              <a:t>--list</a:t>
            </a:r>
            <a:endParaRPr lang="en-CA" sz="16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creation d’un repertoire local </a:t>
            </a:r>
          </a:p>
          <a:p>
            <a:pPr marL="742950" lvl="1" indent="-285750"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git init  ⇒ initialiser un repertoire </a:t>
            </a:r>
            <a:r>
              <a:rPr lang="fr-CA" sz="1600" b="0" i="0" u="none" strike="noStrike" dirty="0">
                <a:solidFill>
                  <a:srgbClr val="000000"/>
                </a:solidFill>
                <a:effectLst/>
                <a:latin typeface="Arial" panose="020B0604020202020204" pitchFamily="34" charset="0"/>
              </a:rPr>
              <a:t>existant</a:t>
            </a:r>
            <a:r>
              <a:rPr lang="en-CA" sz="1600" b="0" i="0" u="none" strike="noStrike" dirty="0">
                <a:solidFill>
                  <a:srgbClr val="000000"/>
                </a:solidFill>
                <a:effectLst/>
                <a:latin typeface="Arial" panose="020B0604020202020204" pitchFamily="34" charset="0"/>
              </a:rPr>
              <a:t> comme repertoire Git </a:t>
            </a:r>
          </a:p>
          <a:p>
            <a:pPr marL="1143000" lvl="2" indent="-228600"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se </a:t>
            </a:r>
            <a:r>
              <a:rPr lang="en-CA" sz="1600" b="0" i="0" u="none" strike="noStrike" dirty="0" err="1">
                <a:solidFill>
                  <a:srgbClr val="000000"/>
                </a:solidFill>
                <a:effectLst/>
                <a:latin typeface="Arial" panose="020B0604020202020204" pitchFamily="34" charset="0"/>
              </a:rPr>
              <a:t>positionner</a:t>
            </a:r>
            <a:r>
              <a:rPr lang="en-CA" sz="1600" b="0" i="0" u="none" strike="noStrike" dirty="0">
                <a:solidFill>
                  <a:srgbClr val="000000"/>
                </a:solidFill>
                <a:effectLst/>
                <a:latin typeface="Arial" panose="020B0604020202020204" pitchFamily="34" charset="0"/>
              </a:rPr>
              <a:t> sur le repertoire local </a:t>
            </a:r>
          </a:p>
          <a:p>
            <a:pPr marL="1143000" lvl="2" indent="-228600"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initialisation (git </a:t>
            </a:r>
            <a:r>
              <a:rPr lang="en-CA" sz="1600" b="0" i="0" u="none" strike="noStrike" dirty="0" err="1">
                <a:solidFill>
                  <a:srgbClr val="000000"/>
                </a:solidFill>
                <a:effectLst/>
                <a:latin typeface="Arial" panose="020B0604020202020204" pitchFamily="34" charset="0"/>
              </a:rPr>
              <a:t>init</a:t>
            </a:r>
            <a:r>
              <a:rPr lang="en-CA" sz="16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git clone [</a:t>
            </a:r>
            <a:r>
              <a:rPr lang="en-CA" sz="1600" b="0" i="0" u="none" strike="noStrike" dirty="0" err="1">
                <a:solidFill>
                  <a:srgbClr val="000000"/>
                </a:solidFill>
                <a:effectLst/>
                <a:latin typeface="Arial" panose="020B0604020202020204" pitchFamily="34" charset="0"/>
              </a:rPr>
              <a:t>url</a:t>
            </a:r>
            <a:r>
              <a:rPr lang="en-CA" sz="1600" b="0" i="0" u="none" strike="noStrike" dirty="0">
                <a:solidFill>
                  <a:srgbClr val="000000"/>
                </a:solidFill>
                <a:effectLst/>
                <a:latin typeface="Arial" panose="020B0604020202020204" pitchFamily="34" charset="0"/>
              </a:rPr>
              <a:t>] ⇒ </a:t>
            </a:r>
            <a:r>
              <a:rPr lang="en-CA" sz="1600" b="0" i="0" u="none" strike="noStrike" dirty="0" err="1">
                <a:solidFill>
                  <a:srgbClr val="000000"/>
                </a:solidFill>
                <a:effectLst/>
                <a:latin typeface="Arial" panose="020B0604020202020204" pitchFamily="34" charset="0"/>
              </a:rPr>
              <a:t>recuperer</a:t>
            </a:r>
            <a:r>
              <a:rPr lang="en-CA" sz="1600" b="0" i="0" u="none" strike="noStrike" dirty="0">
                <a:solidFill>
                  <a:srgbClr val="000000"/>
                </a:solidFill>
                <a:effectLst/>
                <a:latin typeface="Arial" panose="020B0604020202020204" pitchFamily="34" charset="0"/>
              </a:rPr>
              <a:t> un repertoire </a:t>
            </a:r>
            <a:r>
              <a:rPr lang="en-CA" sz="1600" b="0" i="0" u="none" strike="noStrike" dirty="0" err="1">
                <a:solidFill>
                  <a:srgbClr val="000000"/>
                </a:solidFill>
                <a:effectLst/>
                <a:latin typeface="Arial" panose="020B0604020202020204" pitchFamily="34" charset="0"/>
              </a:rPr>
              <a:t>existant</a:t>
            </a:r>
            <a:r>
              <a:rPr lang="en-CA" sz="1600" b="0" i="0" u="none" strike="noStrike" dirty="0">
                <a:solidFill>
                  <a:srgbClr val="000000"/>
                </a:solidFill>
                <a:effectLst/>
                <a:latin typeface="Arial" panose="020B0604020202020204" pitchFamily="34" charset="0"/>
              </a:rPr>
              <a:t> via un URL (ex. a </a:t>
            </a:r>
            <a:r>
              <a:rPr lang="en-CA" sz="1600" b="0" i="0" u="none" strike="noStrike" dirty="0" err="1">
                <a:solidFill>
                  <a:srgbClr val="000000"/>
                </a:solidFill>
                <a:effectLst/>
                <a:latin typeface="Arial" panose="020B0604020202020204" pitchFamily="34" charset="0"/>
              </a:rPr>
              <a:t>partir</a:t>
            </a:r>
            <a:r>
              <a:rPr lang="en-CA" sz="1600" b="0" i="0" u="none" strike="noStrike" dirty="0">
                <a:solidFill>
                  <a:srgbClr val="000000"/>
                </a:solidFill>
                <a:effectLst/>
                <a:latin typeface="Arial" panose="020B0604020202020204" pitchFamily="34" charset="0"/>
              </a:rPr>
              <a:t> de </a:t>
            </a:r>
            <a:r>
              <a:rPr lang="en-CA" sz="1600" b="0" i="0" u="none" strike="noStrike" dirty="0" err="1">
                <a:solidFill>
                  <a:srgbClr val="000000"/>
                </a:solidFill>
                <a:effectLst/>
                <a:latin typeface="Arial" panose="020B0604020202020204" pitchFamily="34" charset="0"/>
              </a:rPr>
              <a:t>Github</a:t>
            </a:r>
            <a:r>
              <a:rPr lang="en-CA" sz="1600" b="0" i="0" u="none" strike="noStrike" dirty="0">
                <a:solidFill>
                  <a:srgbClr val="000000"/>
                </a:solidFill>
                <a:effectLst/>
                <a:latin typeface="Arial" panose="020B0604020202020204" pitchFamily="34" charset="0"/>
              </a:rPr>
              <a:t>)</a:t>
            </a:r>
          </a:p>
          <a:p>
            <a:pPr rtl="0" fontAlgn="base">
              <a:spcBef>
                <a:spcPts val="0"/>
              </a:spcBef>
              <a:spcAft>
                <a:spcPts val="0"/>
              </a:spcAft>
              <a:buFont typeface="+mj-lt"/>
              <a:buAutoNum type="arabicPeriod"/>
            </a:pPr>
            <a:r>
              <a:rPr lang="en-CA" sz="1600" dirty="0">
                <a:solidFill>
                  <a:srgbClr val="000000"/>
                </a:solidFill>
                <a:latin typeface="Arial" panose="020B0604020202020204" pitchFamily="34" charset="0"/>
              </a:rPr>
              <a:t>C</a:t>
            </a:r>
            <a:r>
              <a:rPr lang="en-CA" sz="1600" b="0" i="0" u="none" strike="noStrike" dirty="0">
                <a:solidFill>
                  <a:srgbClr val="000000"/>
                </a:solidFill>
                <a:effectLst/>
                <a:latin typeface="Arial" panose="020B0604020202020204" pitchFamily="34" charset="0"/>
              </a:rPr>
              <a:t>r</a:t>
            </a:r>
            <a:r>
              <a:rPr lang="fr-FR" sz="1600" b="0" i="0" dirty="0">
                <a:solidFill>
                  <a:srgbClr val="374151"/>
                </a:solidFill>
                <a:effectLst/>
                <a:latin typeface="Söhne"/>
              </a:rPr>
              <a:t>é</a:t>
            </a:r>
            <a:r>
              <a:rPr lang="en-CA" sz="1600" b="0" i="0" u="none" strike="noStrike" dirty="0" err="1">
                <a:solidFill>
                  <a:srgbClr val="000000"/>
                </a:solidFill>
                <a:effectLst/>
                <a:latin typeface="Arial" panose="020B0604020202020204" pitchFamily="34" charset="0"/>
              </a:rPr>
              <a:t>ation</a:t>
            </a:r>
            <a:r>
              <a:rPr lang="en-CA" sz="1600" b="0" i="0" u="none" strike="noStrike" dirty="0">
                <a:solidFill>
                  <a:srgbClr val="000000"/>
                </a:solidFill>
                <a:effectLst/>
                <a:latin typeface="Arial" panose="020B0604020202020204" pitchFamily="34" charset="0"/>
              </a:rPr>
              <a:t> du </a:t>
            </a:r>
            <a:r>
              <a:rPr lang="en-CA" sz="1600" b="0" i="0" u="none" strike="noStrike" dirty="0" err="1">
                <a:solidFill>
                  <a:srgbClr val="000000"/>
                </a:solidFill>
                <a:effectLst/>
                <a:latin typeface="Arial" panose="020B0604020202020204" pitchFamily="34" charset="0"/>
              </a:rPr>
              <a:t>fichier</a:t>
            </a:r>
            <a:r>
              <a:rPr lang="en-CA" sz="1600" b="0" i="0" u="none" strike="noStrike" dirty="0">
                <a:solidFill>
                  <a:srgbClr val="000000"/>
                </a:solidFill>
                <a:effectLst/>
                <a:latin typeface="Arial" panose="020B0604020202020204" pitchFamily="34" charset="0"/>
              </a:rPr>
              <a:t> (.</a:t>
            </a:r>
            <a:r>
              <a:rPr lang="en-CA" sz="1600" b="0" i="0" u="none" strike="noStrike" dirty="0" err="1">
                <a:solidFill>
                  <a:srgbClr val="000000"/>
                </a:solidFill>
                <a:effectLst/>
                <a:latin typeface="Arial" panose="020B0604020202020204" pitchFamily="34" charset="0"/>
              </a:rPr>
              <a:t>gitignore</a:t>
            </a:r>
            <a:r>
              <a:rPr lang="en-CA" sz="1600" b="0" i="0" u="none" strike="noStrike" dirty="0">
                <a:solidFill>
                  <a:srgbClr val="000000"/>
                </a:solidFill>
                <a:effectLst/>
                <a:latin typeface="Arial" panose="020B0604020202020204" pitchFamily="34" charset="0"/>
              </a:rPr>
              <a:t>) </a:t>
            </a:r>
          </a:p>
          <a:p>
            <a:pPr rtl="0" fontAlgn="base">
              <a:spcBef>
                <a:spcPts val="0"/>
              </a:spcBef>
              <a:spcAft>
                <a:spcPts val="0"/>
              </a:spcAft>
              <a:buFont typeface="+mj-lt"/>
              <a:buAutoNum type="arabicPeriod"/>
            </a:pPr>
            <a:r>
              <a:rPr lang="en-CA" sz="1600" dirty="0" err="1">
                <a:solidFill>
                  <a:srgbClr val="000000"/>
                </a:solidFill>
                <a:latin typeface="Arial" panose="020B0604020202020204" pitchFamily="34" charset="0"/>
              </a:rPr>
              <a:t>A</a:t>
            </a:r>
            <a:r>
              <a:rPr lang="en-CA" sz="1600" b="0" i="0" u="none" strike="noStrike" dirty="0" err="1">
                <a:solidFill>
                  <a:srgbClr val="000000"/>
                </a:solidFill>
                <a:effectLst/>
                <a:latin typeface="Arial" panose="020B0604020202020204" pitchFamily="34" charset="0"/>
              </a:rPr>
              <a:t>jout</a:t>
            </a:r>
            <a:r>
              <a:rPr lang="en-CA" sz="1600" b="0" i="0" u="none" strike="noStrike" dirty="0">
                <a:solidFill>
                  <a:srgbClr val="000000"/>
                </a:solidFill>
                <a:effectLst/>
                <a:latin typeface="Arial" panose="020B0604020202020204" pitchFamily="34" charset="0"/>
              </a:rPr>
              <a:t> des </a:t>
            </a:r>
            <a:r>
              <a:rPr lang="en-CA" sz="1600" b="0" i="0" u="none" strike="noStrike" dirty="0" err="1">
                <a:solidFill>
                  <a:srgbClr val="000000"/>
                </a:solidFill>
                <a:effectLst/>
                <a:latin typeface="Arial" panose="020B0604020202020204" pitchFamily="34" charset="0"/>
              </a:rPr>
              <a:t>fichier</a:t>
            </a:r>
            <a:r>
              <a:rPr lang="en-CA" sz="1600" b="0" i="0" u="none" strike="noStrike" dirty="0">
                <a:solidFill>
                  <a:srgbClr val="000000"/>
                </a:solidFill>
                <a:effectLst/>
                <a:latin typeface="Arial" panose="020B0604020202020204" pitchFamily="34" charset="0"/>
              </a:rPr>
              <a:t> au staging ( git add –all)</a:t>
            </a:r>
          </a:p>
          <a:p>
            <a:pPr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 Verifier le </a:t>
            </a:r>
            <a:r>
              <a:rPr lang="en-CA" sz="1600" b="0" i="0" u="none" strike="noStrike" dirty="0" err="1">
                <a:solidFill>
                  <a:srgbClr val="000000"/>
                </a:solidFill>
                <a:effectLst/>
                <a:latin typeface="Arial" panose="020B0604020202020204" pitchFamily="34" charset="0"/>
              </a:rPr>
              <a:t>statut</a:t>
            </a:r>
            <a:r>
              <a:rPr lang="en-CA" sz="1600" b="0" i="0" u="none" strike="noStrike" dirty="0">
                <a:solidFill>
                  <a:srgbClr val="000000"/>
                </a:solidFill>
                <a:effectLst/>
                <a:latin typeface="Arial" panose="020B0604020202020204" pitchFamily="34" charset="0"/>
              </a:rPr>
              <a:t> </a:t>
            </a:r>
          </a:p>
          <a:p>
            <a:pPr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Faire le premier commit</a:t>
            </a:r>
          </a:p>
          <a:p>
            <a:endParaRPr lang="en-CA" sz="1600" dirty="0"/>
          </a:p>
        </p:txBody>
      </p:sp>
      <p:sp>
        <p:nvSpPr>
          <p:cNvPr id="9" name="Title 1">
            <a:extLst>
              <a:ext uri="{FF2B5EF4-FFF2-40B4-BE49-F238E27FC236}">
                <a16:creationId xmlns:a16="http://schemas.microsoft.com/office/drawing/2014/main" id="{E9DABF6F-B08B-F6E8-028C-5213E60432DC}"/>
              </a:ext>
            </a:extLst>
          </p:cNvPr>
          <p:cNvSpPr>
            <a:spLocks noGrp="1"/>
          </p:cNvSpPr>
          <p:nvPr>
            <p:ph type="title"/>
          </p:nvPr>
        </p:nvSpPr>
        <p:spPr>
          <a:xfrm>
            <a:off x="838200" y="365125"/>
            <a:ext cx="11353800" cy="1325563"/>
          </a:xfrm>
        </p:spPr>
        <p:txBody>
          <a:bodyPr>
            <a:normAutofit/>
          </a:bodyPr>
          <a:lstStyle/>
          <a:p>
            <a:r>
              <a:rPr lang="fr-CA" b="1" spc="150" dirty="0">
                <a:solidFill>
                  <a:srgbClr val="002060"/>
                </a:solidFill>
                <a:latin typeface="Agency FB" panose="020B0503020202020204" pitchFamily="34" charset="0"/>
              </a:rPr>
              <a:t>Outils de développement d’un système</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Git : Premiers pas </a:t>
            </a:r>
            <a:endParaRPr lang="en-CA" sz="3600" b="1" spc="150" dirty="0">
              <a:solidFill>
                <a:srgbClr val="002060"/>
              </a:solidFill>
              <a:latin typeface="Agency FB" panose="020B0503020202020204" pitchFamily="34" charset="0"/>
            </a:endParaRPr>
          </a:p>
        </p:txBody>
      </p:sp>
    </p:spTree>
    <p:extLst>
      <p:ext uri="{BB962C8B-B14F-4D97-AF65-F5344CB8AC3E}">
        <p14:creationId xmlns:p14="http://schemas.microsoft.com/office/powerpoint/2010/main" val="403481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2614-FBB2-420C-A957-8408695765DC}"/>
              </a:ext>
            </a:extLst>
          </p:cNvPr>
          <p:cNvSpPr>
            <a:spLocks noGrp="1"/>
          </p:cNvSpPr>
          <p:nvPr>
            <p:ph type="title"/>
          </p:nvPr>
        </p:nvSpPr>
        <p:spPr/>
        <p:txBody>
          <a:bodyPr/>
          <a:lstStyle/>
          <a:p>
            <a:r>
              <a:rPr lang="fr-CA" dirty="0"/>
              <a:t>Fin </a:t>
            </a:r>
          </a:p>
        </p:txBody>
      </p:sp>
      <p:sp>
        <p:nvSpPr>
          <p:cNvPr id="3" name="Text Placeholder 2">
            <a:extLst>
              <a:ext uri="{FF2B5EF4-FFF2-40B4-BE49-F238E27FC236}">
                <a16:creationId xmlns:a16="http://schemas.microsoft.com/office/drawing/2014/main" id="{C808217A-55ED-48BF-96A9-D6035E3F5EE9}"/>
              </a:ext>
            </a:extLst>
          </p:cNvPr>
          <p:cNvSpPr>
            <a:spLocks noGrp="1"/>
          </p:cNvSpPr>
          <p:nvPr>
            <p:ph type="body" idx="1"/>
          </p:nvPr>
        </p:nvSpPr>
        <p:spPr/>
        <p:txBody>
          <a:bodyPr/>
          <a:lstStyle/>
          <a:p>
            <a:r>
              <a:rPr lang="fr-CA" dirty="0"/>
              <a:t>Merci pour votre attention </a:t>
            </a:r>
          </a:p>
        </p:txBody>
      </p:sp>
      <p:sp>
        <p:nvSpPr>
          <p:cNvPr id="4" name="Slide Number Placeholder 3">
            <a:extLst>
              <a:ext uri="{FF2B5EF4-FFF2-40B4-BE49-F238E27FC236}">
                <a16:creationId xmlns:a16="http://schemas.microsoft.com/office/drawing/2014/main" id="{B137D76D-0C7C-4DA1-8017-05B6C6905D6E}"/>
              </a:ext>
            </a:extLst>
          </p:cNvPr>
          <p:cNvSpPr>
            <a:spLocks noGrp="1"/>
          </p:cNvSpPr>
          <p:nvPr>
            <p:ph type="sldNum" sz="quarter" idx="12"/>
          </p:nvPr>
        </p:nvSpPr>
        <p:spPr/>
        <p:txBody>
          <a:bodyPr/>
          <a:lstStyle/>
          <a:p>
            <a:fld id="{2A36D1C2-E2EA-4BC6-8911-429A8CF6BF49}" type="slidenum">
              <a:rPr lang="fr-CA" smtClean="0"/>
              <a:t>38</a:t>
            </a:fld>
            <a:endParaRPr lang="fr-CA"/>
          </a:p>
        </p:txBody>
      </p:sp>
    </p:spTree>
    <p:extLst>
      <p:ext uri="{BB962C8B-B14F-4D97-AF65-F5344CB8AC3E}">
        <p14:creationId xmlns:p14="http://schemas.microsoft.com/office/powerpoint/2010/main" val="3050652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sz="4400" b="1" spc="150" dirty="0">
                <a:solidFill>
                  <a:srgbClr val="002060"/>
                </a:solidFill>
                <a:latin typeface="Agency FB" panose="020B0503020202020204" pitchFamily="34" charset="0"/>
              </a:rPr>
              <a:t>Terminologie de gestion de projet</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Défin</a:t>
            </a:r>
            <a:r>
              <a:rPr lang="fr-CA" sz="3200" b="1" spc="150" dirty="0">
                <a:solidFill>
                  <a:srgbClr val="002060"/>
                </a:solidFill>
                <a:latin typeface="Arial" panose="020B0604020202020204" pitchFamily="34" charset="0"/>
                <a:ea typeface="+mj-ea"/>
                <a:cs typeface="Arial" panose="020B0604020202020204" pitchFamily="34" charset="0"/>
              </a:rPr>
              <a:t>ition d’un projet </a:t>
            </a:r>
            <a:r>
              <a:rPr lang="fr-CA" sz="2800" b="1" spc="150" dirty="0">
                <a:solidFill>
                  <a:srgbClr val="002060"/>
                </a:solidFill>
                <a:latin typeface="Arial" panose="020B0604020202020204" pitchFamily="34" charset="0"/>
                <a:ea typeface="+mj-ea"/>
                <a:cs typeface="Arial" panose="020B0604020202020204" pitchFamily="34" charset="0"/>
              </a:rPr>
              <a:t>(1/3) </a:t>
            </a:r>
            <a:endParaRPr lang="en-CA" dirty="0">
              <a:latin typeface="Agency FB" panose="020B0503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4</a:t>
            </a:fld>
            <a:endParaRPr lang="fr-CA" sz="1400" b="1" dirty="0">
              <a:solidFill>
                <a:srgbClr val="002060"/>
              </a:solidFill>
            </a:endParaRPr>
          </a:p>
        </p:txBody>
      </p:sp>
      <p:sp>
        <p:nvSpPr>
          <p:cNvPr id="6" name="ZoneTexte 5">
            <a:extLst>
              <a:ext uri="{FF2B5EF4-FFF2-40B4-BE49-F238E27FC236}">
                <a16:creationId xmlns:a16="http://schemas.microsoft.com/office/drawing/2014/main" id="{0A53E396-6DD4-4CED-80EC-3F86DB3B12A0}"/>
              </a:ext>
            </a:extLst>
          </p:cNvPr>
          <p:cNvSpPr txBox="1"/>
          <p:nvPr/>
        </p:nvSpPr>
        <p:spPr>
          <a:xfrm>
            <a:off x="785189" y="1899942"/>
            <a:ext cx="11284891" cy="4247317"/>
          </a:xfrm>
          <a:prstGeom prst="rect">
            <a:avLst/>
          </a:prstGeom>
          <a:noFill/>
        </p:spPr>
        <p:txBody>
          <a:bodyPr wrap="square" rtlCol="0">
            <a:spAutoFit/>
          </a:bodyPr>
          <a:lstStyle/>
          <a:p>
            <a:pPr algn="l"/>
            <a:endParaRPr lang="fr-FR" b="0" i="0" dirty="0">
              <a:solidFill>
                <a:srgbClr val="43474D"/>
              </a:solidFill>
              <a:effectLst/>
              <a:latin typeface="Myriad Regular"/>
            </a:endParaRPr>
          </a:p>
          <a:p>
            <a:pPr algn="l"/>
            <a:r>
              <a:rPr lang="fr-FR" sz="2400" b="0" i="0" dirty="0">
                <a:effectLst/>
                <a:latin typeface="Myriad Regular"/>
              </a:rPr>
              <a:t>Un </a:t>
            </a:r>
            <a:r>
              <a:rPr lang="fr-FR" sz="2400" b="1" i="0" dirty="0">
                <a:effectLst/>
                <a:latin typeface="Myriad Regular"/>
              </a:rPr>
              <a:t>projet</a:t>
            </a:r>
            <a:r>
              <a:rPr lang="fr-FR" sz="2400" b="0" i="0" dirty="0">
                <a:effectLst/>
                <a:latin typeface="Myriad Regular"/>
              </a:rPr>
              <a:t> est une initiative </a:t>
            </a:r>
            <a:r>
              <a:rPr lang="fr-FR" sz="2400" b="0" i="0" u="sng" dirty="0">
                <a:effectLst/>
                <a:latin typeface="Myriad Regular"/>
              </a:rPr>
              <a:t>temporaire</a:t>
            </a:r>
            <a:r>
              <a:rPr lang="fr-FR" sz="2400" b="0" i="0" dirty="0">
                <a:effectLst/>
                <a:latin typeface="Myriad Regular"/>
              </a:rPr>
              <a:t> qui a pour objectif de créer un produit, service ou résultat </a:t>
            </a:r>
            <a:r>
              <a:rPr lang="fr-FR" sz="2400" b="0" i="0" u="sng" dirty="0">
                <a:effectLst/>
                <a:latin typeface="Myriad Regular"/>
              </a:rPr>
              <a:t>unique</a:t>
            </a:r>
            <a:r>
              <a:rPr lang="fr-FR" sz="2400" b="0" i="0" dirty="0">
                <a:effectLst/>
                <a:latin typeface="Myriad Regular"/>
              </a:rPr>
              <a:t>. </a:t>
            </a:r>
          </a:p>
          <a:p>
            <a:pPr algn="l"/>
            <a:r>
              <a:rPr lang="fr-FR" sz="2400" b="0" i="0" dirty="0">
                <a:effectLst/>
                <a:latin typeface="Myriad Regular"/>
              </a:rPr>
              <a:t>Un projet remplit toujours les conditions suivantes:</a:t>
            </a:r>
          </a:p>
          <a:p>
            <a:pPr marL="800100" lvl="1" indent="-342900">
              <a:buFont typeface="Arial" panose="020B0604020202020204" pitchFamily="34" charset="0"/>
              <a:buChar char="•"/>
            </a:pPr>
            <a:r>
              <a:rPr lang="fr-FR" sz="2000" b="0" i="0" dirty="0">
                <a:effectLst/>
                <a:latin typeface="Myriad Regular"/>
              </a:rPr>
              <a:t>Il génère un résultat unique (ex. produit ou service).</a:t>
            </a:r>
          </a:p>
          <a:p>
            <a:pPr marL="800100" lvl="1" indent="-342900">
              <a:buFont typeface="Arial" panose="020B0604020202020204" pitchFamily="34" charset="0"/>
              <a:buChar char="•"/>
            </a:pPr>
            <a:r>
              <a:rPr lang="fr-FR" sz="2000" b="0" i="0" dirty="0">
                <a:effectLst/>
                <a:latin typeface="Myriad Regular"/>
              </a:rPr>
              <a:t>Il est limité dans le temps: les dates de début de fin sont définies.</a:t>
            </a:r>
          </a:p>
          <a:p>
            <a:pPr marL="800100" lvl="1" indent="-342900">
              <a:buFont typeface="Arial" panose="020B0604020202020204" pitchFamily="34" charset="0"/>
              <a:buChar char="•"/>
            </a:pPr>
            <a:r>
              <a:rPr lang="fr-FR" sz="2000" b="0" i="0" dirty="0">
                <a:effectLst/>
                <a:latin typeface="Myriad Regular"/>
              </a:rPr>
              <a:t>Il est développé pas à pas, c'est-à-dire que sa définition est de plus en plus détaillée (du concept global au concept détaillé).</a:t>
            </a:r>
          </a:p>
          <a:p>
            <a:pPr marL="800100" lvl="1" indent="-342900">
              <a:buFont typeface="Arial" panose="020B0604020202020204" pitchFamily="34" charset="0"/>
              <a:buChar char="•"/>
            </a:pPr>
            <a:r>
              <a:rPr lang="fr-FR" sz="2000" b="0" i="0" dirty="0">
                <a:effectLst/>
                <a:latin typeface="Myriad Regular"/>
              </a:rPr>
              <a:t>Il possède un mandant (commanditaire) qui fixe les objectifs du projet en fonction des exigences des parties prenantes.</a:t>
            </a:r>
          </a:p>
          <a:p>
            <a:pPr marL="800100" lvl="1" indent="-342900">
              <a:buFont typeface="Arial" panose="020B0604020202020204" pitchFamily="34" charset="0"/>
              <a:buChar char="•"/>
            </a:pPr>
            <a:r>
              <a:rPr lang="fr-FR" sz="2000" b="0" i="0" dirty="0">
                <a:effectLst/>
                <a:latin typeface="Myriad Regular"/>
              </a:rPr>
              <a:t>Il répond à des objectifs de contenu, de délai et de budget. Comme ces trois objectifs sont interdépendants, on les nomme également le « triangle magique » ou « Triple </a:t>
            </a:r>
            <a:r>
              <a:rPr lang="fr-FR" sz="2000" b="0" i="0" dirty="0" err="1">
                <a:effectLst/>
                <a:latin typeface="Myriad Regular"/>
              </a:rPr>
              <a:t>Constraint</a:t>
            </a:r>
            <a:r>
              <a:rPr lang="fr-FR" sz="2000" b="0" i="0" dirty="0">
                <a:effectLst/>
                <a:latin typeface="Myriad Regular"/>
              </a:rPr>
              <a:t> ».</a:t>
            </a:r>
          </a:p>
          <a:p>
            <a:pPr marL="800100" lvl="1" indent="-342900">
              <a:buFont typeface="Arial" panose="020B0604020202020204" pitchFamily="34" charset="0"/>
              <a:buChar char="•"/>
            </a:pPr>
            <a:r>
              <a:rPr lang="fr-FR" sz="2000" b="0" i="0" dirty="0">
                <a:effectLst/>
                <a:latin typeface="Myriad Regular"/>
              </a:rPr>
              <a:t>Il a un parrain &lt;sponsor&gt; est géré par un gestionnaire/chargé de projet.</a:t>
            </a:r>
          </a:p>
        </p:txBody>
      </p:sp>
    </p:spTree>
    <p:extLst>
      <p:ext uri="{BB962C8B-B14F-4D97-AF65-F5344CB8AC3E}">
        <p14:creationId xmlns:p14="http://schemas.microsoft.com/office/powerpoint/2010/main" val="1268304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33A8E-60AF-4DC5-8062-5AFFD6819787}"/>
              </a:ext>
            </a:extLst>
          </p:cNvPr>
          <p:cNvSpPr>
            <a:spLocks noGrp="1"/>
          </p:cNvSpPr>
          <p:nvPr>
            <p:ph type="title"/>
          </p:nvPr>
        </p:nvSpPr>
        <p:spPr>
          <a:xfrm>
            <a:off x="-2750574" y="2421735"/>
            <a:ext cx="10515600" cy="1325563"/>
          </a:xfrm>
        </p:spPr>
        <p:txBody>
          <a:bodyPr/>
          <a:lstStyle/>
          <a:p>
            <a:br>
              <a:rPr lang="en-CA" sz="1800" dirty="0">
                <a:effectLst/>
                <a:latin typeface="Calibri" panose="020F0502020204030204" pitchFamily="34" charset="0"/>
                <a:ea typeface="Calibri" panose="020F0502020204030204" pitchFamily="34" charset="0"/>
                <a:cs typeface="Times New Roman" panose="02020603050405020304" pitchFamily="18" charset="0"/>
              </a:rPr>
            </a:br>
            <a:endParaRPr lang="en-CA" b="1" spc="150" dirty="0">
              <a:solidFill>
                <a:srgbClr val="002060"/>
              </a:solidFill>
              <a:latin typeface="Agency FB" panose="020B0503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EF6E4-C540-45AF-8258-A24A4AAB3B5F}" type="slidenum">
              <a:rPr kumimoji="0" lang="fr-CA" sz="1400" b="1" i="0" u="none" strike="noStrike" kern="1200" cap="none" spc="0" normalizeH="0" baseline="0" noProof="0" smtClean="0">
                <a:ln>
                  <a:noFill/>
                </a:ln>
                <a:solidFill>
                  <a:srgbClr val="00206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r-CA" sz="1400" b="1" i="0" u="none" strike="noStrike" kern="1200" cap="none" spc="0" normalizeH="0" baseline="0" noProof="0" dirty="0">
              <a:ln>
                <a:noFill/>
              </a:ln>
              <a:solidFill>
                <a:srgbClr val="002060"/>
              </a:solidFill>
              <a:effectLst/>
              <a:uLnTx/>
              <a:uFillTx/>
              <a:latin typeface="Calibri" panose="020F0502020204030204"/>
              <a:ea typeface="+mn-ea"/>
              <a:cs typeface="+mn-cs"/>
            </a:endParaRPr>
          </a:p>
        </p:txBody>
      </p:sp>
      <p:grpSp>
        <p:nvGrpSpPr>
          <p:cNvPr id="9" name="Group 8">
            <a:extLst>
              <a:ext uri="{FF2B5EF4-FFF2-40B4-BE49-F238E27FC236}">
                <a16:creationId xmlns:a16="http://schemas.microsoft.com/office/drawing/2014/main" id="{0BDA8D17-8475-44A7-B9BF-EB7C06D64FB4}"/>
              </a:ext>
            </a:extLst>
          </p:cNvPr>
          <p:cNvGrpSpPr/>
          <p:nvPr/>
        </p:nvGrpSpPr>
        <p:grpSpPr>
          <a:xfrm>
            <a:off x="2099954" y="2324969"/>
            <a:ext cx="9109764" cy="2870658"/>
            <a:chOff x="2039256" y="2325455"/>
            <a:chExt cx="9109764" cy="2870658"/>
          </a:xfrm>
        </p:grpSpPr>
        <p:sp>
          <p:nvSpPr>
            <p:cNvPr id="11" name="TextBox 10">
              <a:extLst>
                <a:ext uri="{FF2B5EF4-FFF2-40B4-BE49-F238E27FC236}">
                  <a16:creationId xmlns:a16="http://schemas.microsoft.com/office/drawing/2014/main" id="{E4036F2F-889C-448F-862E-8135AA324F85}"/>
                </a:ext>
              </a:extLst>
            </p:cNvPr>
            <p:cNvSpPr txBox="1"/>
            <p:nvPr/>
          </p:nvSpPr>
          <p:spPr>
            <a:xfrm>
              <a:off x="2039256" y="2331885"/>
              <a:ext cx="2712098" cy="2844800"/>
            </a:xfrm>
            <a:custGeom>
              <a:avLst/>
              <a:gdLst>
                <a:gd name="connsiteX0" fmla="*/ 0 w 2712098"/>
                <a:gd name="connsiteY0" fmla="*/ 0 h 2844800"/>
                <a:gd name="connsiteX1" fmla="*/ 515299 w 2712098"/>
                <a:gd name="connsiteY1" fmla="*/ 0 h 2844800"/>
                <a:gd name="connsiteX2" fmla="*/ 1003476 w 2712098"/>
                <a:gd name="connsiteY2" fmla="*/ 0 h 2844800"/>
                <a:gd name="connsiteX3" fmla="*/ 1573017 w 2712098"/>
                <a:gd name="connsiteY3" fmla="*/ 0 h 2844800"/>
                <a:gd name="connsiteX4" fmla="*/ 2115436 w 2712098"/>
                <a:gd name="connsiteY4" fmla="*/ 0 h 2844800"/>
                <a:gd name="connsiteX5" fmla="*/ 2712098 w 2712098"/>
                <a:gd name="connsiteY5" fmla="*/ 0 h 2844800"/>
                <a:gd name="connsiteX6" fmla="*/ 2712098 w 2712098"/>
                <a:gd name="connsiteY6" fmla="*/ 625856 h 2844800"/>
                <a:gd name="connsiteX7" fmla="*/ 2712098 w 2712098"/>
                <a:gd name="connsiteY7" fmla="*/ 1223264 h 2844800"/>
                <a:gd name="connsiteX8" fmla="*/ 2712098 w 2712098"/>
                <a:gd name="connsiteY8" fmla="*/ 1735328 h 2844800"/>
                <a:gd name="connsiteX9" fmla="*/ 2712098 w 2712098"/>
                <a:gd name="connsiteY9" fmla="*/ 2332736 h 2844800"/>
                <a:gd name="connsiteX10" fmla="*/ 2712098 w 2712098"/>
                <a:gd name="connsiteY10" fmla="*/ 2844800 h 2844800"/>
                <a:gd name="connsiteX11" fmla="*/ 2142557 w 2712098"/>
                <a:gd name="connsiteY11" fmla="*/ 2844800 h 2844800"/>
                <a:gd name="connsiteX12" fmla="*/ 1573017 w 2712098"/>
                <a:gd name="connsiteY12" fmla="*/ 2844800 h 2844800"/>
                <a:gd name="connsiteX13" fmla="*/ 976355 w 2712098"/>
                <a:gd name="connsiteY13" fmla="*/ 2844800 h 2844800"/>
                <a:gd name="connsiteX14" fmla="*/ 0 w 2712098"/>
                <a:gd name="connsiteY14" fmla="*/ 2844800 h 2844800"/>
                <a:gd name="connsiteX15" fmla="*/ 0 w 2712098"/>
                <a:gd name="connsiteY15" fmla="*/ 2218944 h 2844800"/>
                <a:gd name="connsiteX16" fmla="*/ 0 w 2712098"/>
                <a:gd name="connsiteY16" fmla="*/ 1706880 h 2844800"/>
                <a:gd name="connsiteX17" fmla="*/ 0 w 2712098"/>
                <a:gd name="connsiteY17" fmla="*/ 1137920 h 2844800"/>
                <a:gd name="connsiteX18" fmla="*/ 0 w 2712098"/>
                <a:gd name="connsiteY18" fmla="*/ 540512 h 2844800"/>
                <a:gd name="connsiteX19" fmla="*/ 0 w 2712098"/>
                <a:gd name="connsiteY19" fmla="*/ 0 h 284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12098" h="2844800" fill="none" extrusionOk="0">
                  <a:moveTo>
                    <a:pt x="0" y="0"/>
                  </a:moveTo>
                  <a:cubicBezTo>
                    <a:pt x="197556" y="-15831"/>
                    <a:pt x="378250" y="30791"/>
                    <a:pt x="515299" y="0"/>
                  </a:cubicBezTo>
                  <a:cubicBezTo>
                    <a:pt x="652348" y="-30791"/>
                    <a:pt x="813693" y="16352"/>
                    <a:pt x="1003476" y="0"/>
                  </a:cubicBezTo>
                  <a:cubicBezTo>
                    <a:pt x="1193259" y="-16352"/>
                    <a:pt x="1431632" y="53232"/>
                    <a:pt x="1573017" y="0"/>
                  </a:cubicBezTo>
                  <a:cubicBezTo>
                    <a:pt x="1714402" y="-53232"/>
                    <a:pt x="1902172" y="16015"/>
                    <a:pt x="2115436" y="0"/>
                  </a:cubicBezTo>
                  <a:cubicBezTo>
                    <a:pt x="2328700" y="-16015"/>
                    <a:pt x="2481819" y="49970"/>
                    <a:pt x="2712098" y="0"/>
                  </a:cubicBezTo>
                  <a:cubicBezTo>
                    <a:pt x="2721050" y="241309"/>
                    <a:pt x="2664632" y="485656"/>
                    <a:pt x="2712098" y="625856"/>
                  </a:cubicBezTo>
                  <a:cubicBezTo>
                    <a:pt x="2759564" y="766056"/>
                    <a:pt x="2692898" y="1035364"/>
                    <a:pt x="2712098" y="1223264"/>
                  </a:cubicBezTo>
                  <a:cubicBezTo>
                    <a:pt x="2731298" y="1411164"/>
                    <a:pt x="2674238" y="1529813"/>
                    <a:pt x="2712098" y="1735328"/>
                  </a:cubicBezTo>
                  <a:cubicBezTo>
                    <a:pt x="2749958" y="1940843"/>
                    <a:pt x="2653312" y="2191044"/>
                    <a:pt x="2712098" y="2332736"/>
                  </a:cubicBezTo>
                  <a:cubicBezTo>
                    <a:pt x="2770884" y="2474428"/>
                    <a:pt x="2650755" y="2683575"/>
                    <a:pt x="2712098" y="2844800"/>
                  </a:cubicBezTo>
                  <a:cubicBezTo>
                    <a:pt x="2457368" y="2851400"/>
                    <a:pt x="2278823" y="2788316"/>
                    <a:pt x="2142557" y="2844800"/>
                  </a:cubicBezTo>
                  <a:cubicBezTo>
                    <a:pt x="2006291" y="2901284"/>
                    <a:pt x="1707349" y="2811858"/>
                    <a:pt x="1573017" y="2844800"/>
                  </a:cubicBezTo>
                  <a:cubicBezTo>
                    <a:pt x="1438685" y="2877742"/>
                    <a:pt x="1262221" y="2790668"/>
                    <a:pt x="976355" y="2844800"/>
                  </a:cubicBezTo>
                  <a:cubicBezTo>
                    <a:pt x="690489" y="2898932"/>
                    <a:pt x="289708" y="2796888"/>
                    <a:pt x="0" y="2844800"/>
                  </a:cubicBezTo>
                  <a:cubicBezTo>
                    <a:pt x="-52892" y="2652922"/>
                    <a:pt x="5546" y="2445389"/>
                    <a:pt x="0" y="2218944"/>
                  </a:cubicBezTo>
                  <a:cubicBezTo>
                    <a:pt x="-5546" y="1992499"/>
                    <a:pt x="23358" y="1918811"/>
                    <a:pt x="0" y="1706880"/>
                  </a:cubicBezTo>
                  <a:cubicBezTo>
                    <a:pt x="-23358" y="1494949"/>
                    <a:pt x="18746" y="1408624"/>
                    <a:pt x="0" y="1137920"/>
                  </a:cubicBezTo>
                  <a:cubicBezTo>
                    <a:pt x="-18746" y="867216"/>
                    <a:pt x="16926" y="716774"/>
                    <a:pt x="0" y="540512"/>
                  </a:cubicBezTo>
                  <a:cubicBezTo>
                    <a:pt x="-16926" y="364250"/>
                    <a:pt x="18812" y="214516"/>
                    <a:pt x="0" y="0"/>
                  </a:cubicBezTo>
                  <a:close/>
                </a:path>
                <a:path w="2712098" h="2844800" stroke="0" extrusionOk="0">
                  <a:moveTo>
                    <a:pt x="0" y="0"/>
                  </a:moveTo>
                  <a:cubicBezTo>
                    <a:pt x="150165" y="-59555"/>
                    <a:pt x="348214" y="15674"/>
                    <a:pt x="515299" y="0"/>
                  </a:cubicBezTo>
                  <a:cubicBezTo>
                    <a:pt x="682384" y="-15674"/>
                    <a:pt x="797160" y="29081"/>
                    <a:pt x="976355" y="0"/>
                  </a:cubicBezTo>
                  <a:cubicBezTo>
                    <a:pt x="1155550" y="-29081"/>
                    <a:pt x="1364506" y="1374"/>
                    <a:pt x="1573017" y="0"/>
                  </a:cubicBezTo>
                  <a:cubicBezTo>
                    <a:pt x="1781528" y="-1374"/>
                    <a:pt x="1832622" y="54062"/>
                    <a:pt x="2088315" y="0"/>
                  </a:cubicBezTo>
                  <a:cubicBezTo>
                    <a:pt x="2344008" y="-54062"/>
                    <a:pt x="2577120" y="12539"/>
                    <a:pt x="2712098" y="0"/>
                  </a:cubicBezTo>
                  <a:cubicBezTo>
                    <a:pt x="2736035" y="231972"/>
                    <a:pt x="2643292" y="408866"/>
                    <a:pt x="2712098" y="625856"/>
                  </a:cubicBezTo>
                  <a:cubicBezTo>
                    <a:pt x="2780904" y="842846"/>
                    <a:pt x="2644907" y="959870"/>
                    <a:pt x="2712098" y="1194816"/>
                  </a:cubicBezTo>
                  <a:cubicBezTo>
                    <a:pt x="2779289" y="1429762"/>
                    <a:pt x="2693107" y="1578466"/>
                    <a:pt x="2712098" y="1763776"/>
                  </a:cubicBezTo>
                  <a:cubicBezTo>
                    <a:pt x="2731089" y="1949086"/>
                    <a:pt x="2679008" y="2168127"/>
                    <a:pt x="2712098" y="2275840"/>
                  </a:cubicBezTo>
                  <a:cubicBezTo>
                    <a:pt x="2745188" y="2383553"/>
                    <a:pt x="2652493" y="2693588"/>
                    <a:pt x="2712098" y="2844800"/>
                  </a:cubicBezTo>
                  <a:cubicBezTo>
                    <a:pt x="2513544" y="2873998"/>
                    <a:pt x="2283535" y="2841606"/>
                    <a:pt x="2169678" y="2844800"/>
                  </a:cubicBezTo>
                  <a:cubicBezTo>
                    <a:pt x="2055821" y="2847994"/>
                    <a:pt x="1858763" y="2820141"/>
                    <a:pt x="1654380" y="2844800"/>
                  </a:cubicBezTo>
                  <a:cubicBezTo>
                    <a:pt x="1449997" y="2869459"/>
                    <a:pt x="1342779" y="2804706"/>
                    <a:pt x="1057718" y="2844800"/>
                  </a:cubicBezTo>
                  <a:cubicBezTo>
                    <a:pt x="772657" y="2884894"/>
                    <a:pt x="701152" y="2800373"/>
                    <a:pt x="461057" y="2844800"/>
                  </a:cubicBezTo>
                  <a:cubicBezTo>
                    <a:pt x="220962" y="2889227"/>
                    <a:pt x="128686" y="2812975"/>
                    <a:pt x="0" y="2844800"/>
                  </a:cubicBezTo>
                  <a:cubicBezTo>
                    <a:pt x="-45357" y="2706282"/>
                    <a:pt x="19780" y="2527698"/>
                    <a:pt x="0" y="2275840"/>
                  </a:cubicBezTo>
                  <a:cubicBezTo>
                    <a:pt x="-19780" y="2023982"/>
                    <a:pt x="46967" y="1843926"/>
                    <a:pt x="0" y="1735328"/>
                  </a:cubicBezTo>
                  <a:cubicBezTo>
                    <a:pt x="-46967" y="1626730"/>
                    <a:pt x="54636" y="1453091"/>
                    <a:pt x="0" y="1251712"/>
                  </a:cubicBezTo>
                  <a:cubicBezTo>
                    <a:pt x="-54636" y="1050333"/>
                    <a:pt x="22338" y="992009"/>
                    <a:pt x="0" y="739648"/>
                  </a:cubicBezTo>
                  <a:cubicBezTo>
                    <a:pt x="-22338" y="487287"/>
                    <a:pt x="41827" y="223860"/>
                    <a:pt x="0" y="0"/>
                  </a:cubicBezTo>
                  <a:close/>
                </a:path>
              </a:pathLst>
            </a:custGeom>
            <a:solidFill>
              <a:srgbClr val="92D050"/>
            </a:solidFill>
            <a:ln w="19050">
              <a:gradFill flip="none" rotWithShape="1">
                <a:gsLst>
                  <a:gs pos="18000">
                    <a:schemeClr val="tx1">
                      <a:lumMod val="85000"/>
                      <a:lumOff val="1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Calibri" panose="020F0502020204030204"/>
                  <a:ea typeface="+mn-ea"/>
                  <a:cs typeface="+mn-cs"/>
                </a:rPr>
                <a:t>Avant-projet </a:t>
              </a:r>
            </a:p>
          </p:txBody>
        </p:sp>
        <p:sp>
          <p:nvSpPr>
            <p:cNvPr id="12" name="TextBox 11">
              <a:extLst>
                <a:ext uri="{FF2B5EF4-FFF2-40B4-BE49-F238E27FC236}">
                  <a16:creationId xmlns:a16="http://schemas.microsoft.com/office/drawing/2014/main" id="{B030E624-B335-4858-9E77-31C1AA55EEB8}"/>
                </a:ext>
              </a:extLst>
            </p:cNvPr>
            <p:cNvSpPr txBox="1"/>
            <p:nvPr/>
          </p:nvSpPr>
          <p:spPr>
            <a:xfrm>
              <a:off x="4767957" y="2325455"/>
              <a:ext cx="1880727" cy="2844800"/>
            </a:xfrm>
            <a:prstGeom prst="rect">
              <a:avLst/>
            </a:prstGeom>
            <a:solidFill>
              <a:srgbClr val="92D050"/>
            </a:solidFill>
            <a:ln>
              <a:solidFill>
                <a:schemeClr val="tx1"/>
              </a:solidFill>
            </a:ln>
          </p:spPr>
          <p:txBody>
            <a:bodyPr wrap="square" rtlCol="0">
              <a:norm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Calibri" panose="020F0502020204030204"/>
                  <a:ea typeface="+mn-ea"/>
                  <a:cs typeface="+mn-cs"/>
                </a:rPr>
                <a:t>Initiation </a:t>
              </a:r>
            </a:p>
          </p:txBody>
        </p:sp>
        <p:sp>
          <p:nvSpPr>
            <p:cNvPr id="13" name="TextBox 12">
              <a:extLst>
                <a:ext uri="{FF2B5EF4-FFF2-40B4-BE49-F238E27FC236}">
                  <a16:creationId xmlns:a16="http://schemas.microsoft.com/office/drawing/2014/main" id="{2B74490A-7602-4F89-9BBF-49094DBCA601}"/>
                </a:ext>
              </a:extLst>
            </p:cNvPr>
            <p:cNvSpPr txBox="1"/>
            <p:nvPr/>
          </p:nvSpPr>
          <p:spPr>
            <a:xfrm>
              <a:off x="6657853" y="2336799"/>
              <a:ext cx="1627730" cy="2844800"/>
            </a:xfrm>
            <a:prstGeom prst="rect">
              <a:avLst/>
            </a:prstGeom>
            <a:solidFill>
              <a:srgbClr val="92D050"/>
            </a:solidFill>
            <a:ln>
              <a:solidFill>
                <a:schemeClr val="tx1"/>
              </a:solidFill>
            </a:ln>
          </p:spPr>
          <p:txBody>
            <a:bodyPr wrap="square" rtlCol="0">
              <a:normAutofit/>
            </a:bodyPr>
            <a:lstStyle>
              <a:defPPr>
                <a:defRPr lang="en-US"/>
              </a:def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Calibri" panose="020F0502020204030204"/>
                  <a:ea typeface="+mn-ea"/>
                  <a:cs typeface="+mn-cs"/>
                </a:rPr>
                <a:t>Organisation et planification </a:t>
              </a:r>
            </a:p>
          </p:txBody>
        </p:sp>
        <p:sp>
          <p:nvSpPr>
            <p:cNvPr id="14" name="TextBox 13">
              <a:extLst>
                <a:ext uri="{FF2B5EF4-FFF2-40B4-BE49-F238E27FC236}">
                  <a16:creationId xmlns:a16="http://schemas.microsoft.com/office/drawing/2014/main" id="{E768ECD5-4952-4727-BC71-B8A9D5CE6869}"/>
                </a:ext>
              </a:extLst>
            </p:cNvPr>
            <p:cNvSpPr txBox="1"/>
            <p:nvPr/>
          </p:nvSpPr>
          <p:spPr>
            <a:xfrm>
              <a:off x="8271036" y="2336799"/>
              <a:ext cx="1450479" cy="2844800"/>
            </a:xfrm>
            <a:prstGeom prst="rect">
              <a:avLst/>
            </a:prstGeom>
            <a:solidFill>
              <a:srgbClr val="92D050"/>
            </a:solidFill>
            <a:ln>
              <a:solidFill>
                <a:schemeClr val="tx1"/>
              </a:solidFill>
            </a:ln>
          </p:spPr>
          <p:txBody>
            <a:bodyPr wrap="square" rtlCol="0">
              <a:normAutofit/>
            </a:bodyPr>
            <a:lstStyle>
              <a:defPPr>
                <a:defRPr lang="en-US"/>
              </a:def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Calibri" panose="020F0502020204030204"/>
                  <a:ea typeface="+mn-ea"/>
                  <a:cs typeface="+mn-cs"/>
                </a:rPr>
                <a:t>Réalisation et exécution </a:t>
              </a:r>
            </a:p>
          </p:txBody>
        </p:sp>
        <p:sp>
          <p:nvSpPr>
            <p:cNvPr id="15" name="TextBox 14">
              <a:extLst>
                <a:ext uri="{FF2B5EF4-FFF2-40B4-BE49-F238E27FC236}">
                  <a16:creationId xmlns:a16="http://schemas.microsoft.com/office/drawing/2014/main" id="{92F1162E-7A99-4019-BA4D-3C1F0ED483CC}"/>
                </a:ext>
              </a:extLst>
            </p:cNvPr>
            <p:cNvSpPr txBox="1"/>
            <p:nvPr/>
          </p:nvSpPr>
          <p:spPr>
            <a:xfrm>
              <a:off x="9721516" y="2336799"/>
              <a:ext cx="1427504" cy="2844800"/>
            </a:xfrm>
            <a:prstGeom prst="rect">
              <a:avLst/>
            </a:prstGeom>
            <a:solidFill>
              <a:srgbClr val="92D050"/>
            </a:solidFill>
            <a:ln>
              <a:solidFill>
                <a:schemeClr val="tx1"/>
              </a:solidFill>
            </a:ln>
          </p:spPr>
          <p:txBody>
            <a:bodyPr wrap="square" rtlCol="0">
              <a:normAutofit/>
            </a:bodyPr>
            <a:lstStyle>
              <a:defPPr>
                <a:defRPr lang="en-US"/>
              </a:def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CA" sz="1800" b="0" i="0" u="none" strike="noStrike" kern="1200" cap="none" spc="0" normalizeH="0" baseline="0" noProof="0" dirty="0">
                  <a:ln>
                    <a:noFill/>
                  </a:ln>
                  <a:solidFill>
                    <a:prstClr val="black"/>
                  </a:solidFill>
                  <a:effectLst/>
                  <a:uLnTx/>
                  <a:uFillTx/>
                  <a:latin typeface="Calibri" panose="020F0502020204030204"/>
                  <a:ea typeface="+mn-ea"/>
                  <a:cs typeface="+mn-cs"/>
                </a:rPr>
                <a:t>Clôture </a:t>
              </a:r>
            </a:p>
          </p:txBody>
        </p:sp>
        <p:sp>
          <p:nvSpPr>
            <p:cNvPr id="16" name="Diamond 15">
              <a:extLst>
                <a:ext uri="{FF2B5EF4-FFF2-40B4-BE49-F238E27FC236}">
                  <a16:creationId xmlns:a16="http://schemas.microsoft.com/office/drawing/2014/main" id="{A4C49BD2-3C77-4EC1-8D86-3875BD7DF2AE}"/>
                </a:ext>
              </a:extLst>
            </p:cNvPr>
            <p:cNvSpPr/>
            <p:nvPr/>
          </p:nvSpPr>
          <p:spPr>
            <a:xfrm>
              <a:off x="4587468" y="4759140"/>
              <a:ext cx="333829" cy="42817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Diamond 16">
              <a:extLst>
                <a:ext uri="{FF2B5EF4-FFF2-40B4-BE49-F238E27FC236}">
                  <a16:creationId xmlns:a16="http://schemas.microsoft.com/office/drawing/2014/main" id="{D222CC05-3264-43D7-88F4-A622B4D6DF66}"/>
                </a:ext>
              </a:extLst>
            </p:cNvPr>
            <p:cNvSpPr/>
            <p:nvPr/>
          </p:nvSpPr>
          <p:spPr>
            <a:xfrm>
              <a:off x="8104120" y="4760874"/>
              <a:ext cx="333829" cy="42817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Diamond 17">
              <a:extLst>
                <a:ext uri="{FF2B5EF4-FFF2-40B4-BE49-F238E27FC236}">
                  <a16:creationId xmlns:a16="http://schemas.microsoft.com/office/drawing/2014/main" id="{BCB6EC92-5EFA-4F52-ADDA-F6AC6432713B}"/>
                </a:ext>
              </a:extLst>
            </p:cNvPr>
            <p:cNvSpPr/>
            <p:nvPr/>
          </p:nvSpPr>
          <p:spPr>
            <a:xfrm>
              <a:off x="9550387" y="4739095"/>
              <a:ext cx="333829" cy="42817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Diamond 18">
              <a:extLst>
                <a:ext uri="{FF2B5EF4-FFF2-40B4-BE49-F238E27FC236}">
                  <a16:creationId xmlns:a16="http://schemas.microsoft.com/office/drawing/2014/main" id="{B0867C78-127D-4CC9-A73D-394C74C7682D}"/>
                </a:ext>
              </a:extLst>
            </p:cNvPr>
            <p:cNvSpPr/>
            <p:nvPr/>
          </p:nvSpPr>
          <p:spPr>
            <a:xfrm>
              <a:off x="10805883" y="4767942"/>
              <a:ext cx="333829" cy="42817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0915AA0E-4700-4BDA-A46A-E16BB26A4E7B}"/>
                </a:ext>
              </a:extLst>
            </p:cNvPr>
            <p:cNvCxnSpPr/>
            <p:nvPr/>
          </p:nvCxnSpPr>
          <p:spPr>
            <a:xfrm>
              <a:off x="2057401" y="3035950"/>
              <a:ext cx="90720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5911158-C3A4-4467-AD02-C9D4737DC7B0}"/>
                </a:ext>
              </a:extLst>
            </p:cNvPr>
            <p:cNvSpPr/>
            <p:nvPr/>
          </p:nvSpPr>
          <p:spPr>
            <a:xfrm>
              <a:off x="2213811" y="3328856"/>
              <a:ext cx="1522115" cy="4092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dirty="0">
                  <a:ln>
                    <a:noFill/>
                  </a:ln>
                  <a:solidFill>
                    <a:prstClr val="white"/>
                  </a:solidFill>
                  <a:effectLst/>
                  <a:uLnTx/>
                  <a:uFillTx/>
                  <a:latin typeface="Calibri" panose="020F0502020204030204"/>
                  <a:ea typeface="+mn-ea"/>
                  <a:cs typeface="+mn-cs"/>
                </a:rPr>
                <a:t>Idée, problème ou opportunité </a:t>
              </a:r>
            </a:p>
          </p:txBody>
        </p:sp>
        <p:sp>
          <p:nvSpPr>
            <p:cNvPr id="22" name="Rectangle 21">
              <a:extLst>
                <a:ext uri="{FF2B5EF4-FFF2-40B4-BE49-F238E27FC236}">
                  <a16:creationId xmlns:a16="http://schemas.microsoft.com/office/drawing/2014/main" id="{0833787A-0986-4E04-96E2-11E1D2B184A4}"/>
                </a:ext>
              </a:extLst>
            </p:cNvPr>
            <p:cNvSpPr/>
            <p:nvPr/>
          </p:nvSpPr>
          <p:spPr>
            <a:xfrm>
              <a:off x="2794380" y="4629724"/>
              <a:ext cx="1567542" cy="47531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000" b="0" i="0" u="none" strike="noStrike" kern="1200" cap="none" spc="0" normalizeH="0" baseline="0" noProof="0" dirty="0">
                  <a:ln>
                    <a:noFill/>
                  </a:ln>
                  <a:solidFill>
                    <a:prstClr val="white"/>
                  </a:solidFill>
                  <a:effectLst/>
                  <a:uLnTx/>
                  <a:uFillTx/>
                  <a:latin typeface="Calibri" panose="020F0502020204030204"/>
                  <a:ea typeface="+mn-ea"/>
                  <a:cs typeface="+mn-cs"/>
                </a:rPr>
                <a:t>Plan de gestion des bénéfices et du retour sur investissement</a:t>
              </a:r>
            </a:p>
          </p:txBody>
        </p:sp>
        <p:sp>
          <p:nvSpPr>
            <p:cNvPr id="23" name="Rectangle 22">
              <a:extLst>
                <a:ext uri="{FF2B5EF4-FFF2-40B4-BE49-F238E27FC236}">
                  <a16:creationId xmlns:a16="http://schemas.microsoft.com/office/drawing/2014/main" id="{B0B8640B-209A-4B1D-9616-35F97193D969}"/>
                </a:ext>
              </a:extLst>
            </p:cNvPr>
            <p:cNvSpPr/>
            <p:nvPr/>
          </p:nvSpPr>
          <p:spPr>
            <a:xfrm>
              <a:off x="2705855" y="3812206"/>
              <a:ext cx="1696669" cy="475315"/>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400" b="1" i="0" u="none" strike="noStrike" kern="1200" cap="none" spc="0" normalizeH="0" baseline="0" noProof="0" dirty="0">
                  <a:ln>
                    <a:noFill/>
                  </a:ln>
                  <a:solidFill>
                    <a:prstClr val="white"/>
                  </a:solidFill>
                  <a:effectLst/>
                  <a:uLnTx/>
                  <a:uFillTx/>
                  <a:latin typeface="Calibri" panose="020F0502020204030204"/>
                  <a:ea typeface="+mn-ea"/>
                  <a:cs typeface="+mn-cs"/>
                </a:rPr>
                <a:t>Business case</a:t>
              </a:r>
            </a:p>
          </p:txBody>
        </p:sp>
        <p:sp>
          <p:nvSpPr>
            <p:cNvPr id="24" name="Rectangle 23">
              <a:extLst>
                <a:ext uri="{FF2B5EF4-FFF2-40B4-BE49-F238E27FC236}">
                  <a16:creationId xmlns:a16="http://schemas.microsoft.com/office/drawing/2014/main" id="{2B3BE39A-CA0C-4D1C-B7C7-3C36346AB864}"/>
                </a:ext>
              </a:extLst>
            </p:cNvPr>
            <p:cNvSpPr/>
            <p:nvPr/>
          </p:nvSpPr>
          <p:spPr>
            <a:xfrm>
              <a:off x="4921297" y="3658297"/>
              <a:ext cx="1639697" cy="86652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400" b="1" i="0" u="none" strike="noStrike" kern="1200" cap="none" spc="0" normalizeH="0" baseline="0" noProof="0" dirty="0">
                  <a:ln>
                    <a:noFill/>
                  </a:ln>
                  <a:solidFill>
                    <a:prstClr val="white"/>
                  </a:solidFill>
                  <a:effectLst/>
                  <a:uLnTx/>
                  <a:uFillTx/>
                  <a:latin typeface="Calibri" panose="020F0502020204030204"/>
                  <a:ea typeface="+mn-ea"/>
                  <a:cs typeface="+mn-cs"/>
                </a:rPr>
                <a:t>Charte de projet ou note de cadrage </a:t>
              </a:r>
            </a:p>
          </p:txBody>
        </p:sp>
        <p:sp>
          <p:nvSpPr>
            <p:cNvPr id="25" name="Arrow: Up 24">
              <a:extLst>
                <a:ext uri="{FF2B5EF4-FFF2-40B4-BE49-F238E27FC236}">
                  <a16:creationId xmlns:a16="http://schemas.microsoft.com/office/drawing/2014/main" id="{13A84A8B-F4F6-4C93-8B7D-6CB32B6F174A}"/>
                </a:ext>
              </a:extLst>
            </p:cNvPr>
            <p:cNvSpPr/>
            <p:nvPr/>
          </p:nvSpPr>
          <p:spPr>
            <a:xfrm rot="5400000">
              <a:off x="4551439" y="3771915"/>
              <a:ext cx="163972" cy="475315"/>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Arrow: Left-Right 25">
              <a:extLst>
                <a:ext uri="{FF2B5EF4-FFF2-40B4-BE49-F238E27FC236}">
                  <a16:creationId xmlns:a16="http://schemas.microsoft.com/office/drawing/2014/main" id="{174BD605-5012-429F-97A3-8F861033DE71}"/>
                </a:ext>
              </a:extLst>
            </p:cNvPr>
            <p:cNvSpPr/>
            <p:nvPr/>
          </p:nvSpPr>
          <p:spPr>
            <a:xfrm rot="5400000">
              <a:off x="3400748" y="4379771"/>
              <a:ext cx="306882" cy="139766"/>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Arrow: Bent-Up 26">
              <a:extLst>
                <a:ext uri="{FF2B5EF4-FFF2-40B4-BE49-F238E27FC236}">
                  <a16:creationId xmlns:a16="http://schemas.microsoft.com/office/drawing/2014/main" id="{337A71A2-D511-48F1-B176-082180AB0DEE}"/>
                </a:ext>
              </a:extLst>
            </p:cNvPr>
            <p:cNvSpPr/>
            <p:nvPr/>
          </p:nvSpPr>
          <p:spPr>
            <a:xfrm rot="10800000" flipH="1">
              <a:off x="3777146" y="3493106"/>
              <a:ext cx="270282" cy="319094"/>
            </a:xfrm>
            <a:prstGeom prst="bentUpArrow">
              <a:avLst>
                <a:gd name="adj1" fmla="val 16478"/>
                <a:gd name="adj2" fmla="val 25000"/>
                <a:gd name="adj3" fmla="val 25000"/>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Diamond 27">
              <a:extLst>
                <a:ext uri="{FF2B5EF4-FFF2-40B4-BE49-F238E27FC236}">
                  <a16:creationId xmlns:a16="http://schemas.microsoft.com/office/drawing/2014/main" id="{7BFFC1A9-EB4D-41F3-A0B7-D9645E49203E}"/>
                </a:ext>
              </a:extLst>
            </p:cNvPr>
            <p:cNvSpPr/>
            <p:nvPr/>
          </p:nvSpPr>
          <p:spPr>
            <a:xfrm>
              <a:off x="6487309" y="4721119"/>
              <a:ext cx="333829" cy="428171"/>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9" name="Rectangle 28">
            <a:extLst>
              <a:ext uri="{FF2B5EF4-FFF2-40B4-BE49-F238E27FC236}">
                <a16:creationId xmlns:a16="http://schemas.microsoft.com/office/drawing/2014/main" id="{2AE480E0-3490-4A6A-AC7C-2AE8E8BED0D6}"/>
              </a:ext>
            </a:extLst>
          </p:cNvPr>
          <p:cNvSpPr/>
          <p:nvPr/>
        </p:nvSpPr>
        <p:spPr>
          <a:xfrm>
            <a:off x="6790042" y="3615260"/>
            <a:ext cx="1444834" cy="86652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400" b="1" i="0" u="none" strike="noStrike" kern="1200" cap="none" spc="0" normalizeH="0" baseline="0" noProof="0" dirty="0">
                <a:ln>
                  <a:noFill/>
                </a:ln>
                <a:solidFill>
                  <a:prstClr val="white"/>
                </a:solidFill>
                <a:effectLst/>
                <a:uLnTx/>
                <a:uFillTx/>
                <a:latin typeface="Calibri" panose="020F0502020204030204"/>
                <a:ea typeface="+mn-ea"/>
                <a:cs typeface="+mn-cs"/>
              </a:rPr>
              <a:t>Références de base du projet </a:t>
            </a:r>
          </a:p>
        </p:txBody>
      </p:sp>
      <p:sp>
        <p:nvSpPr>
          <p:cNvPr id="30" name="Arrow: Up 29">
            <a:extLst>
              <a:ext uri="{FF2B5EF4-FFF2-40B4-BE49-F238E27FC236}">
                <a16:creationId xmlns:a16="http://schemas.microsoft.com/office/drawing/2014/main" id="{A2BD040E-A38A-471B-A004-DA26F95FBA7B}"/>
              </a:ext>
            </a:extLst>
          </p:cNvPr>
          <p:cNvSpPr/>
          <p:nvPr/>
        </p:nvSpPr>
        <p:spPr>
          <a:xfrm rot="5400000">
            <a:off x="6658357" y="3973086"/>
            <a:ext cx="144000" cy="2160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Arrow: Up 30">
            <a:extLst>
              <a:ext uri="{FF2B5EF4-FFF2-40B4-BE49-F238E27FC236}">
                <a16:creationId xmlns:a16="http://schemas.microsoft.com/office/drawing/2014/main" id="{DA3673FF-ECF9-4210-9650-E0FBF1A1BACD}"/>
              </a:ext>
            </a:extLst>
          </p:cNvPr>
          <p:cNvSpPr/>
          <p:nvPr/>
        </p:nvSpPr>
        <p:spPr>
          <a:xfrm rot="5400000">
            <a:off x="8272539" y="3976206"/>
            <a:ext cx="144000" cy="2160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C3B8DA25-C8D0-498B-B0D0-879AAB5057B6}"/>
              </a:ext>
            </a:extLst>
          </p:cNvPr>
          <p:cNvSpPr/>
          <p:nvPr/>
        </p:nvSpPr>
        <p:spPr>
          <a:xfrm>
            <a:off x="8451331" y="3639647"/>
            <a:ext cx="1233443" cy="86652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400" b="1" i="0" u="none" strike="noStrike" kern="1200" cap="none" spc="0" normalizeH="0" baseline="0" noProof="0" dirty="0">
                <a:ln>
                  <a:noFill/>
                </a:ln>
                <a:solidFill>
                  <a:prstClr val="white"/>
                </a:solidFill>
                <a:effectLst/>
                <a:uLnTx/>
                <a:uFillTx/>
                <a:latin typeface="Calibri" panose="020F0502020204030204"/>
                <a:ea typeface="+mn-ea"/>
                <a:cs typeface="+mn-cs"/>
              </a:rPr>
              <a:t>Réaliser les livrables de projet </a:t>
            </a:r>
          </a:p>
        </p:txBody>
      </p:sp>
      <p:sp>
        <p:nvSpPr>
          <p:cNvPr id="33" name="Arrow: Up 32">
            <a:extLst>
              <a:ext uri="{FF2B5EF4-FFF2-40B4-BE49-F238E27FC236}">
                <a16:creationId xmlns:a16="http://schemas.microsoft.com/office/drawing/2014/main" id="{4648F4E7-16BF-485C-A1F9-9512C3D1EAB9}"/>
              </a:ext>
            </a:extLst>
          </p:cNvPr>
          <p:cNvSpPr/>
          <p:nvPr/>
        </p:nvSpPr>
        <p:spPr>
          <a:xfrm rot="5400000">
            <a:off x="9669267" y="3968760"/>
            <a:ext cx="144000" cy="216000"/>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6288E36D-9471-4A14-8EBF-D6773D9298BE}"/>
              </a:ext>
            </a:extLst>
          </p:cNvPr>
          <p:cNvSpPr/>
          <p:nvPr/>
        </p:nvSpPr>
        <p:spPr>
          <a:xfrm>
            <a:off x="9880717" y="3632201"/>
            <a:ext cx="1233443" cy="86652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CA" sz="1400" b="1" i="0" u="none" strike="noStrike" kern="1200" cap="none" spc="0" normalizeH="0" baseline="0" noProof="0" dirty="0">
                <a:ln>
                  <a:noFill/>
                </a:ln>
                <a:solidFill>
                  <a:prstClr val="white"/>
                </a:solidFill>
                <a:effectLst/>
                <a:uLnTx/>
                <a:uFillTx/>
                <a:latin typeface="Calibri" panose="020F0502020204030204"/>
                <a:ea typeface="+mn-ea"/>
                <a:cs typeface="+mn-cs"/>
              </a:rPr>
              <a:t>Bilan de projet </a:t>
            </a:r>
          </a:p>
        </p:txBody>
      </p:sp>
      <p:sp>
        <p:nvSpPr>
          <p:cNvPr id="4" name="Rectangle 3">
            <a:extLst>
              <a:ext uri="{FF2B5EF4-FFF2-40B4-BE49-F238E27FC236}">
                <a16:creationId xmlns:a16="http://schemas.microsoft.com/office/drawing/2014/main" id="{534F69A5-170E-4A37-A60C-FA3DF064D898}"/>
              </a:ext>
            </a:extLst>
          </p:cNvPr>
          <p:cNvSpPr/>
          <p:nvPr/>
        </p:nvSpPr>
        <p:spPr>
          <a:xfrm>
            <a:off x="4814394" y="2324968"/>
            <a:ext cx="6255412" cy="287065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5" name="Diamond 34">
            <a:extLst>
              <a:ext uri="{FF2B5EF4-FFF2-40B4-BE49-F238E27FC236}">
                <a16:creationId xmlns:a16="http://schemas.microsoft.com/office/drawing/2014/main" id="{B3B1A623-360E-49D5-A1FA-2B5DCACF3BDA}"/>
              </a:ext>
            </a:extLst>
          </p:cNvPr>
          <p:cNvSpPr/>
          <p:nvPr/>
        </p:nvSpPr>
        <p:spPr>
          <a:xfrm>
            <a:off x="1277413" y="5928179"/>
            <a:ext cx="252000" cy="288000"/>
          </a:xfrm>
          <a:prstGeom prst="diamond">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187EB77E-42F0-4522-8C6B-53D0BC04E789}"/>
              </a:ext>
            </a:extLst>
          </p:cNvPr>
          <p:cNvSpPr txBox="1"/>
          <p:nvPr/>
        </p:nvSpPr>
        <p:spPr>
          <a:xfrm>
            <a:off x="1492450" y="5876738"/>
            <a:ext cx="3344779" cy="369332"/>
          </a:xfrm>
          <a:prstGeom prst="rect">
            <a:avLst/>
          </a:prstGeom>
          <a:noFill/>
        </p:spPr>
        <p:txBody>
          <a:bodyPr wrap="square" rtlCol="0">
            <a:spAutoFit/>
          </a:bodyPr>
          <a:lstStyle/>
          <a:p>
            <a:r>
              <a:rPr lang="en-CA" dirty="0"/>
              <a:t>:  Porte de phase</a:t>
            </a:r>
          </a:p>
        </p:txBody>
      </p:sp>
      <p:sp>
        <p:nvSpPr>
          <p:cNvPr id="6" name="Arrow: Pentagon 5">
            <a:extLst>
              <a:ext uri="{FF2B5EF4-FFF2-40B4-BE49-F238E27FC236}">
                <a16:creationId xmlns:a16="http://schemas.microsoft.com/office/drawing/2014/main" id="{6F3FDFF4-DC2F-40EB-9140-A71597015F2B}"/>
              </a:ext>
            </a:extLst>
          </p:cNvPr>
          <p:cNvSpPr/>
          <p:nvPr/>
        </p:nvSpPr>
        <p:spPr>
          <a:xfrm>
            <a:off x="356532" y="2331399"/>
            <a:ext cx="1456359" cy="704065"/>
          </a:xfrm>
          <a:prstGeom prst="homePlate">
            <a:avLst>
              <a:gd name="adj" fmla="val 20949"/>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a:t>Phases du cycle de vie du projet </a:t>
            </a:r>
          </a:p>
        </p:txBody>
      </p:sp>
      <p:sp>
        <p:nvSpPr>
          <p:cNvPr id="38" name="Arrow: Pentagon 37">
            <a:extLst>
              <a:ext uri="{FF2B5EF4-FFF2-40B4-BE49-F238E27FC236}">
                <a16:creationId xmlns:a16="http://schemas.microsoft.com/office/drawing/2014/main" id="{C7E5509E-8326-4F5E-B699-9B249DB78187}"/>
              </a:ext>
            </a:extLst>
          </p:cNvPr>
          <p:cNvSpPr/>
          <p:nvPr/>
        </p:nvSpPr>
        <p:spPr>
          <a:xfrm>
            <a:off x="356532" y="3212760"/>
            <a:ext cx="1456359" cy="1936044"/>
          </a:xfrm>
          <a:prstGeom prst="homePlate">
            <a:avLst>
              <a:gd name="adj" fmla="val 20949"/>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400"/>
              <a:t>Principaux liverables de la phase</a:t>
            </a:r>
          </a:p>
        </p:txBody>
      </p:sp>
      <p:sp>
        <p:nvSpPr>
          <p:cNvPr id="7" name="Title 1">
            <a:extLst>
              <a:ext uri="{FF2B5EF4-FFF2-40B4-BE49-F238E27FC236}">
                <a16:creationId xmlns:a16="http://schemas.microsoft.com/office/drawing/2014/main" id="{D3EA8645-392F-6826-F8FB-7D6023E9883B}"/>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b="1" spc="150" dirty="0">
                <a:solidFill>
                  <a:srgbClr val="002060"/>
                </a:solidFill>
                <a:latin typeface="Agency FB" panose="020B0503020202020204" pitchFamily="34" charset="0"/>
              </a:rPr>
            </a:br>
            <a:r>
              <a:rPr lang="en-CA" sz="3200" b="1" spc="150" dirty="0">
                <a:solidFill>
                  <a:srgbClr val="002060"/>
                </a:solidFill>
                <a:latin typeface="Arial" panose="020B0604020202020204" pitchFamily="34" charset="0"/>
                <a:cs typeface="Arial" panose="020B0604020202020204" pitchFamily="34" charset="0"/>
              </a:rPr>
              <a:t>Cycle de vie d’un </a:t>
            </a:r>
            <a:r>
              <a:rPr lang="en-CA" sz="3200" b="1" spc="150" dirty="0" err="1">
                <a:solidFill>
                  <a:srgbClr val="002060"/>
                </a:solidFill>
                <a:latin typeface="Arial" panose="020B0604020202020204" pitchFamily="34" charset="0"/>
                <a:cs typeface="Arial" panose="020B0604020202020204" pitchFamily="34" charset="0"/>
              </a:rPr>
              <a:t>projet</a:t>
            </a:r>
            <a:r>
              <a:rPr lang="en-CA" sz="3200" b="1" spc="150" dirty="0">
                <a:solidFill>
                  <a:srgbClr val="002060"/>
                </a:solidFill>
                <a:latin typeface="Arial" panose="020B0604020202020204" pitchFamily="34" charset="0"/>
                <a:cs typeface="Arial" panose="020B0604020202020204" pitchFamily="34" charset="0"/>
              </a:rPr>
              <a:t> p</a:t>
            </a:r>
            <a:r>
              <a:rPr lang="fr-CA" sz="3200" b="1" spc="150" dirty="0" err="1">
                <a:solidFill>
                  <a:srgbClr val="002060"/>
                </a:solidFill>
                <a:latin typeface="Arial" panose="020B0604020202020204" pitchFamily="34" charset="0"/>
                <a:cs typeface="Arial" panose="020B0604020202020204" pitchFamily="34" charset="0"/>
              </a:rPr>
              <a:t>rédictif</a:t>
            </a:r>
            <a:r>
              <a:rPr lang="fr-CA" sz="3200" b="1" spc="150" dirty="0">
                <a:solidFill>
                  <a:srgbClr val="002060"/>
                </a:solidFill>
                <a:latin typeface="Arial" panose="020B0604020202020204" pitchFamily="34" charset="0"/>
                <a:cs typeface="Arial" panose="020B0604020202020204" pitchFamily="34" charset="0"/>
              </a:rPr>
              <a:t> </a:t>
            </a:r>
            <a:endParaRPr lang="en-CA" sz="3200" b="1" spc="15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1120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6</a:t>
            </a:fld>
            <a:endParaRPr lang="fr-CA"/>
          </a:p>
        </p:txBody>
      </p:sp>
      <p:sp>
        <p:nvSpPr>
          <p:cNvPr id="13" name="Arrow: Pentagon 10">
            <a:extLst>
              <a:ext uri="{FF2B5EF4-FFF2-40B4-BE49-F238E27FC236}">
                <a16:creationId xmlns:a16="http://schemas.microsoft.com/office/drawing/2014/main" id="{2366F1AB-E8B6-4723-83CE-84093077BCD7}"/>
              </a:ext>
            </a:extLst>
          </p:cNvPr>
          <p:cNvSpPr/>
          <p:nvPr/>
        </p:nvSpPr>
        <p:spPr>
          <a:xfrm>
            <a:off x="1104899" y="1879600"/>
            <a:ext cx="1602983" cy="547143"/>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Planning</a:t>
            </a:r>
          </a:p>
        </p:txBody>
      </p:sp>
      <p:sp>
        <p:nvSpPr>
          <p:cNvPr id="14" name="Arrow: Pentagon 11">
            <a:extLst>
              <a:ext uri="{FF2B5EF4-FFF2-40B4-BE49-F238E27FC236}">
                <a16:creationId xmlns:a16="http://schemas.microsoft.com/office/drawing/2014/main" id="{9C1988F1-470D-49D1-A0F7-F16713F1447E}"/>
              </a:ext>
            </a:extLst>
          </p:cNvPr>
          <p:cNvSpPr/>
          <p:nvPr/>
        </p:nvSpPr>
        <p:spPr>
          <a:xfrm>
            <a:off x="1906390" y="2615655"/>
            <a:ext cx="2568447" cy="432000"/>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Exigences</a:t>
            </a:r>
          </a:p>
        </p:txBody>
      </p:sp>
      <p:sp>
        <p:nvSpPr>
          <p:cNvPr id="15" name="Arrow: Pentagon 12">
            <a:extLst>
              <a:ext uri="{FF2B5EF4-FFF2-40B4-BE49-F238E27FC236}">
                <a16:creationId xmlns:a16="http://schemas.microsoft.com/office/drawing/2014/main" id="{B0C31716-F8E5-4BA2-A6A3-E278F486BB05}"/>
              </a:ext>
            </a:extLst>
          </p:cNvPr>
          <p:cNvSpPr/>
          <p:nvPr/>
        </p:nvSpPr>
        <p:spPr>
          <a:xfrm>
            <a:off x="3071776" y="3206419"/>
            <a:ext cx="2568447" cy="432000"/>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Conception </a:t>
            </a:r>
          </a:p>
        </p:txBody>
      </p:sp>
      <p:sp>
        <p:nvSpPr>
          <p:cNvPr id="16" name="Arrow: Pentagon 13">
            <a:extLst>
              <a:ext uri="{FF2B5EF4-FFF2-40B4-BE49-F238E27FC236}">
                <a16:creationId xmlns:a16="http://schemas.microsoft.com/office/drawing/2014/main" id="{C40E097F-E986-45BF-B96D-EA5F39B31C0A}"/>
              </a:ext>
            </a:extLst>
          </p:cNvPr>
          <p:cNvSpPr/>
          <p:nvPr/>
        </p:nvSpPr>
        <p:spPr>
          <a:xfrm>
            <a:off x="4474837" y="3841150"/>
            <a:ext cx="1790872" cy="432000"/>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Développent </a:t>
            </a:r>
          </a:p>
        </p:txBody>
      </p:sp>
      <p:sp>
        <p:nvSpPr>
          <p:cNvPr id="17" name="Arrow: Pentagon 14">
            <a:extLst>
              <a:ext uri="{FF2B5EF4-FFF2-40B4-BE49-F238E27FC236}">
                <a16:creationId xmlns:a16="http://schemas.microsoft.com/office/drawing/2014/main" id="{DFB127DE-79DE-4D81-8A3A-CB1E1CD4092C}"/>
              </a:ext>
            </a:extLst>
          </p:cNvPr>
          <p:cNvSpPr/>
          <p:nvPr/>
        </p:nvSpPr>
        <p:spPr>
          <a:xfrm>
            <a:off x="5956299" y="4492912"/>
            <a:ext cx="1294323" cy="397938"/>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rPr>
              <a:t>Testing</a:t>
            </a:r>
            <a:r>
              <a:rPr lang="fr-CA" dirty="0">
                <a:solidFill>
                  <a:schemeClr val="tx1"/>
                </a:solidFill>
              </a:rPr>
              <a:t> </a:t>
            </a:r>
          </a:p>
        </p:txBody>
      </p:sp>
      <p:sp>
        <p:nvSpPr>
          <p:cNvPr id="18" name="Arrow: Pentagon 15">
            <a:extLst>
              <a:ext uri="{FF2B5EF4-FFF2-40B4-BE49-F238E27FC236}">
                <a16:creationId xmlns:a16="http://schemas.microsoft.com/office/drawing/2014/main" id="{86191B8A-CEF7-47BB-A3AE-7E153FA38CE5}"/>
              </a:ext>
            </a:extLst>
          </p:cNvPr>
          <p:cNvSpPr/>
          <p:nvPr/>
        </p:nvSpPr>
        <p:spPr>
          <a:xfrm>
            <a:off x="7486663" y="5180066"/>
            <a:ext cx="1769770" cy="432000"/>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Déploiement </a:t>
            </a:r>
          </a:p>
        </p:txBody>
      </p:sp>
      <p:sp>
        <p:nvSpPr>
          <p:cNvPr id="19" name="Arrow: Pentagon 16">
            <a:extLst>
              <a:ext uri="{FF2B5EF4-FFF2-40B4-BE49-F238E27FC236}">
                <a16:creationId xmlns:a16="http://schemas.microsoft.com/office/drawing/2014/main" id="{B6B785EF-B2A0-44CB-B9D7-2D99545CF44E}"/>
              </a:ext>
            </a:extLst>
          </p:cNvPr>
          <p:cNvSpPr/>
          <p:nvPr/>
        </p:nvSpPr>
        <p:spPr>
          <a:xfrm>
            <a:off x="9574592" y="5776532"/>
            <a:ext cx="2043942" cy="365125"/>
          </a:xfrm>
          <a:prstGeom prst="homePlate">
            <a:avLst/>
          </a:prstGeom>
          <a:solidFill>
            <a:srgbClr val="5CC6D6"/>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solidFill>
                  <a:schemeClr val="tx1"/>
                </a:solidFill>
              </a:rPr>
              <a:t>Maintenance</a:t>
            </a:r>
          </a:p>
        </p:txBody>
      </p:sp>
      <p:cxnSp>
        <p:nvCxnSpPr>
          <p:cNvPr id="20" name="Connector: Elbow 17">
            <a:extLst>
              <a:ext uri="{FF2B5EF4-FFF2-40B4-BE49-F238E27FC236}">
                <a16:creationId xmlns:a16="http://schemas.microsoft.com/office/drawing/2014/main" id="{A1CF1D48-FA2A-4119-8873-D496C5D40B07}"/>
              </a:ext>
            </a:extLst>
          </p:cNvPr>
          <p:cNvCxnSpPr>
            <a:cxnSpLocks/>
            <a:stCxn id="13" idx="3"/>
            <a:endCxn id="14" idx="1"/>
          </p:cNvCxnSpPr>
          <p:nvPr/>
        </p:nvCxnSpPr>
        <p:spPr>
          <a:xfrm flipH="1">
            <a:off x="1906390" y="2153172"/>
            <a:ext cx="801492" cy="678483"/>
          </a:xfrm>
          <a:prstGeom prst="bentConnector5">
            <a:avLst>
              <a:gd name="adj1" fmla="val -28522"/>
              <a:gd name="adj2" fmla="val 54243"/>
              <a:gd name="adj3" fmla="val 12852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18">
            <a:extLst>
              <a:ext uri="{FF2B5EF4-FFF2-40B4-BE49-F238E27FC236}">
                <a16:creationId xmlns:a16="http://schemas.microsoft.com/office/drawing/2014/main" id="{0B71EFBC-A698-44EA-B1B2-559F7BEDD073}"/>
              </a:ext>
            </a:extLst>
          </p:cNvPr>
          <p:cNvCxnSpPr>
            <a:cxnSpLocks/>
            <a:stCxn id="15" idx="3"/>
            <a:endCxn id="16" idx="1"/>
          </p:cNvCxnSpPr>
          <p:nvPr/>
        </p:nvCxnSpPr>
        <p:spPr>
          <a:xfrm flipH="1">
            <a:off x="4474837" y="3422419"/>
            <a:ext cx="1165386" cy="634731"/>
          </a:xfrm>
          <a:prstGeom prst="bentConnector5">
            <a:avLst>
              <a:gd name="adj1" fmla="val -19616"/>
              <a:gd name="adj2" fmla="val 50000"/>
              <a:gd name="adj3" fmla="val 11961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55FA228-36E1-4232-A103-FB29E551D5F2}"/>
              </a:ext>
            </a:extLst>
          </p:cNvPr>
          <p:cNvCxnSpPr>
            <a:cxnSpLocks/>
            <a:stCxn id="16" idx="3"/>
            <a:endCxn id="17" idx="1"/>
          </p:cNvCxnSpPr>
          <p:nvPr/>
        </p:nvCxnSpPr>
        <p:spPr>
          <a:xfrm flipH="1">
            <a:off x="5956299" y="4057150"/>
            <a:ext cx="309410" cy="634731"/>
          </a:xfrm>
          <a:prstGeom prst="bentConnector5">
            <a:avLst>
              <a:gd name="adj1" fmla="val -73883"/>
              <a:gd name="adj2" fmla="val 51342"/>
              <a:gd name="adj3" fmla="val 17388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56EB16F-3E3C-47E3-AB95-7B88FCE93A11}"/>
              </a:ext>
            </a:extLst>
          </p:cNvPr>
          <p:cNvCxnSpPr>
            <a:cxnSpLocks/>
            <a:stCxn id="17" idx="3"/>
            <a:endCxn id="18" idx="1"/>
          </p:cNvCxnSpPr>
          <p:nvPr/>
        </p:nvCxnSpPr>
        <p:spPr>
          <a:xfrm>
            <a:off x="7250622" y="4691881"/>
            <a:ext cx="236041" cy="704185"/>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A82FDDE-AEAE-4376-B7B1-C7815E7F6712}"/>
              </a:ext>
            </a:extLst>
          </p:cNvPr>
          <p:cNvCxnSpPr>
            <a:cxnSpLocks/>
            <a:stCxn id="18" idx="3"/>
            <a:endCxn id="19" idx="1"/>
          </p:cNvCxnSpPr>
          <p:nvPr/>
        </p:nvCxnSpPr>
        <p:spPr>
          <a:xfrm>
            <a:off x="9256433" y="5396066"/>
            <a:ext cx="318159" cy="56302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8532741-FF4B-4A36-ACC9-32DD4B204E9D}"/>
              </a:ext>
            </a:extLst>
          </p:cNvPr>
          <p:cNvCxnSpPr>
            <a:cxnSpLocks/>
            <a:stCxn id="14" idx="3"/>
            <a:endCxn id="15" idx="1"/>
          </p:cNvCxnSpPr>
          <p:nvPr/>
        </p:nvCxnSpPr>
        <p:spPr>
          <a:xfrm flipH="1">
            <a:off x="3071776" y="2831655"/>
            <a:ext cx="1403061" cy="590764"/>
          </a:xfrm>
          <a:prstGeom prst="bentConnector5">
            <a:avLst>
              <a:gd name="adj1" fmla="val -16293"/>
              <a:gd name="adj2" fmla="val 50000"/>
              <a:gd name="adj3" fmla="val 11629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4" name="Title 1">
            <a:extLst>
              <a:ext uri="{FF2B5EF4-FFF2-40B4-BE49-F238E27FC236}">
                <a16:creationId xmlns:a16="http://schemas.microsoft.com/office/drawing/2014/main" id="{46BDDB01-76A1-C620-D3EE-ECF382BF7CC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b="1" spc="150" dirty="0">
                <a:solidFill>
                  <a:srgbClr val="002060"/>
                </a:solidFill>
                <a:latin typeface="Agency FB" panose="020B0503020202020204" pitchFamily="34" charset="0"/>
              </a:rPr>
            </a:br>
            <a:r>
              <a:rPr lang="en-CA" sz="3200" b="1" spc="150" dirty="0">
                <a:solidFill>
                  <a:srgbClr val="002060"/>
                </a:solidFill>
                <a:latin typeface="Arial" panose="020B0604020202020204" pitchFamily="34" charset="0"/>
                <a:cs typeface="Arial" panose="020B0604020202020204" pitchFamily="34" charset="0"/>
              </a:rPr>
              <a:t>Cycle de vie d’un </a:t>
            </a:r>
            <a:r>
              <a:rPr lang="en-CA" sz="3200" b="1" spc="150" dirty="0" err="1">
                <a:solidFill>
                  <a:srgbClr val="002060"/>
                </a:solidFill>
                <a:latin typeface="Arial" panose="020B0604020202020204" pitchFamily="34" charset="0"/>
                <a:cs typeface="Arial" panose="020B0604020202020204" pitchFamily="34" charset="0"/>
              </a:rPr>
              <a:t>projet</a:t>
            </a:r>
            <a:r>
              <a:rPr lang="en-CA" sz="3200" b="1" spc="150" dirty="0">
                <a:solidFill>
                  <a:srgbClr val="002060"/>
                </a:solidFill>
                <a:latin typeface="Arial" panose="020B0604020202020204" pitchFamily="34" charset="0"/>
                <a:cs typeface="Arial" panose="020B0604020202020204" pitchFamily="34" charset="0"/>
              </a:rPr>
              <a:t> p</a:t>
            </a:r>
            <a:r>
              <a:rPr lang="fr-CA" sz="3200" b="1" spc="150" dirty="0" err="1">
                <a:solidFill>
                  <a:srgbClr val="002060"/>
                </a:solidFill>
                <a:latin typeface="Arial" panose="020B0604020202020204" pitchFamily="34" charset="0"/>
                <a:cs typeface="Arial" panose="020B0604020202020204" pitchFamily="34" charset="0"/>
              </a:rPr>
              <a:t>rédictif</a:t>
            </a:r>
            <a:r>
              <a:rPr lang="fr-CA" sz="3200" b="1" spc="150" dirty="0">
                <a:solidFill>
                  <a:srgbClr val="002060"/>
                </a:solidFill>
                <a:latin typeface="Arial" panose="020B0604020202020204" pitchFamily="34" charset="0"/>
                <a:cs typeface="Arial" panose="020B0604020202020204" pitchFamily="34" charset="0"/>
              </a:rPr>
              <a:t> </a:t>
            </a:r>
            <a:endParaRPr lang="en-CA" sz="3200" b="1" spc="15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6932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009B045-FCF8-AED4-4E18-244B8DC53C92}"/>
              </a:ext>
            </a:extLst>
          </p:cNvPr>
          <p:cNvSpPr>
            <a:spLocks noGrp="1"/>
          </p:cNvSpPr>
          <p:nvPr>
            <p:ph type="sldNum" sz="quarter" idx="12"/>
          </p:nvPr>
        </p:nvSpPr>
        <p:spPr/>
        <p:txBody>
          <a:bodyPr/>
          <a:lstStyle/>
          <a:p>
            <a:fld id="{2A36D1C2-E2EA-4BC6-8911-429A8CF6BF49}" type="slidenum">
              <a:rPr lang="fr-CA" smtClean="0"/>
              <a:t>7</a:t>
            </a:fld>
            <a:endParaRPr lang="fr-CA"/>
          </a:p>
        </p:txBody>
      </p:sp>
      <p:grpSp>
        <p:nvGrpSpPr>
          <p:cNvPr id="7" name="Groupe 6">
            <a:extLst>
              <a:ext uri="{FF2B5EF4-FFF2-40B4-BE49-F238E27FC236}">
                <a16:creationId xmlns:a16="http://schemas.microsoft.com/office/drawing/2014/main" id="{3FC3E2A8-6B36-F353-6D36-9C8FE371A3FE}"/>
              </a:ext>
            </a:extLst>
          </p:cNvPr>
          <p:cNvGrpSpPr/>
          <p:nvPr/>
        </p:nvGrpSpPr>
        <p:grpSpPr>
          <a:xfrm>
            <a:off x="481083" y="1636477"/>
            <a:ext cx="11229835" cy="5221523"/>
            <a:chOff x="481083" y="1636477"/>
            <a:chExt cx="11229835" cy="5221523"/>
          </a:xfrm>
        </p:grpSpPr>
        <p:sp>
          <p:nvSpPr>
            <p:cNvPr id="8" name="Pentagon 1">
              <a:extLst>
                <a:ext uri="{FF2B5EF4-FFF2-40B4-BE49-F238E27FC236}">
                  <a16:creationId xmlns:a16="http://schemas.microsoft.com/office/drawing/2014/main" id="{5ADD6649-6DFA-EFF7-78A5-36CC3F09C1CA}"/>
                </a:ext>
              </a:extLst>
            </p:cNvPr>
            <p:cNvSpPr/>
            <p:nvPr/>
          </p:nvSpPr>
          <p:spPr>
            <a:xfrm>
              <a:off x="2413000" y="4966744"/>
              <a:ext cx="1985818" cy="1891256"/>
            </a:xfrm>
            <a:prstGeom prst="pentagon">
              <a:avLst/>
            </a:prstGeom>
            <a:gradFill flip="none" rotWithShape="1">
              <a:gsLst>
                <a:gs pos="20000">
                  <a:schemeClr val="accent1"/>
                </a:gs>
                <a:gs pos="100000">
                  <a:schemeClr val="accent1">
                    <a:lumMod val="60000"/>
                    <a:lumOff val="40000"/>
                  </a:schemeClr>
                </a:gs>
              </a:gsLst>
              <a:lin ang="0" scaled="0"/>
              <a:tileRect/>
            </a:gradFill>
            <a:ln w="127000">
              <a:noFill/>
            </a:ln>
            <a:effectLst>
              <a:outerShdw blurRad="381000" dist="38100" dir="2700000" algn="tl"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Pentagon 2">
              <a:extLst>
                <a:ext uri="{FF2B5EF4-FFF2-40B4-BE49-F238E27FC236}">
                  <a16:creationId xmlns:a16="http://schemas.microsoft.com/office/drawing/2014/main" id="{3CEDB3EA-B1F0-5DCA-4C5D-5ADD84FE7238}"/>
                </a:ext>
              </a:extLst>
            </p:cNvPr>
            <p:cNvSpPr/>
            <p:nvPr/>
          </p:nvSpPr>
          <p:spPr>
            <a:xfrm rot="19457288">
              <a:off x="3382817" y="3579783"/>
              <a:ext cx="1985818" cy="1891256"/>
            </a:xfrm>
            <a:prstGeom prst="pentagon">
              <a:avLst/>
            </a:prstGeom>
            <a:gradFill flip="none" rotWithShape="1">
              <a:gsLst>
                <a:gs pos="0">
                  <a:schemeClr val="accent2"/>
                </a:gs>
                <a:gs pos="100000">
                  <a:schemeClr val="accent2">
                    <a:lumMod val="60000"/>
                    <a:lumOff val="40000"/>
                  </a:schemeClr>
                </a:gs>
              </a:gsLst>
              <a:lin ang="0" scaled="0"/>
              <a:tileRect/>
            </a:gradFill>
            <a:ln w="127000">
              <a:noFill/>
            </a:ln>
            <a:effectLst>
              <a:outerShdw blurRad="381000" dist="38100" dir="2700000" algn="tl"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 name="Pentagon 3">
              <a:extLst>
                <a:ext uri="{FF2B5EF4-FFF2-40B4-BE49-F238E27FC236}">
                  <a16:creationId xmlns:a16="http://schemas.microsoft.com/office/drawing/2014/main" id="{5D75A059-D8FB-5C56-F92C-0428F308B106}"/>
                </a:ext>
              </a:extLst>
            </p:cNvPr>
            <p:cNvSpPr/>
            <p:nvPr/>
          </p:nvSpPr>
          <p:spPr>
            <a:xfrm flipH="1">
              <a:off x="7793183" y="4966744"/>
              <a:ext cx="1985818" cy="1891256"/>
            </a:xfrm>
            <a:prstGeom prst="pentagon">
              <a:avLst/>
            </a:prstGeom>
            <a:gradFill flip="none" rotWithShape="1">
              <a:gsLst>
                <a:gs pos="0">
                  <a:schemeClr val="accent5"/>
                </a:gs>
                <a:gs pos="100000">
                  <a:schemeClr val="accent5">
                    <a:lumMod val="60000"/>
                    <a:lumOff val="40000"/>
                  </a:schemeClr>
                </a:gs>
              </a:gsLst>
              <a:lin ang="10800000" scaled="1"/>
              <a:tileRect/>
            </a:gradFill>
            <a:ln w="127000">
              <a:noFill/>
            </a:ln>
            <a:effectLst>
              <a:outerShdw blurRad="381000" dist="38100" dir="2700000" algn="tl" rotWithShape="0">
                <a:schemeClr val="accent5">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1" name="Pentagon 4">
              <a:extLst>
                <a:ext uri="{FF2B5EF4-FFF2-40B4-BE49-F238E27FC236}">
                  <a16:creationId xmlns:a16="http://schemas.microsoft.com/office/drawing/2014/main" id="{A8F63DC4-D33B-BF59-13FC-693657606628}"/>
                </a:ext>
              </a:extLst>
            </p:cNvPr>
            <p:cNvSpPr/>
            <p:nvPr/>
          </p:nvSpPr>
          <p:spPr>
            <a:xfrm rot="2142712" flipH="1">
              <a:off x="6823366" y="3579783"/>
              <a:ext cx="1985818" cy="1891256"/>
            </a:xfrm>
            <a:prstGeom prst="pentagon">
              <a:avLst/>
            </a:prstGeom>
            <a:gradFill flip="none" rotWithShape="1">
              <a:gsLst>
                <a:gs pos="0">
                  <a:schemeClr val="accent4"/>
                </a:gs>
                <a:gs pos="100000">
                  <a:schemeClr val="accent4">
                    <a:lumMod val="60000"/>
                    <a:lumOff val="40000"/>
                  </a:schemeClr>
                </a:gs>
              </a:gsLst>
              <a:lin ang="10800000" scaled="1"/>
              <a:tileRect/>
            </a:gradFill>
            <a:ln w="127000">
              <a:noFill/>
            </a:ln>
            <a:effectLst>
              <a:outerShdw blurRad="381000" dist="38100" dir="2700000" algn="tl" rotWithShape="0">
                <a:schemeClr val="accent4">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Pentagon 5">
              <a:extLst>
                <a:ext uri="{FF2B5EF4-FFF2-40B4-BE49-F238E27FC236}">
                  <a16:creationId xmlns:a16="http://schemas.microsoft.com/office/drawing/2014/main" id="{2D7EBF7F-95D4-A837-E3B9-30B9E24E2D89}"/>
                </a:ext>
              </a:extLst>
            </p:cNvPr>
            <p:cNvSpPr/>
            <p:nvPr/>
          </p:nvSpPr>
          <p:spPr>
            <a:xfrm flipH="1">
              <a:off x="5091547" y="3027108"/>
              <a:ext cx="1985818" cy="1891256"/>
            </a:xfrm>
            <a:prstGeom prst="pentagon">
              <a:avLst/>
            </a:prstGeom>
            <a:gradFill flip="none" rotWithShape="1">
              <a:gsLst>
                <a:gs pos="0">
                  <a:schemeClr val="accent3"/>
                </a:gs>
                <a:gs pos="100000">
                  <a:schemeClr val="accent3">
                    <a:lumMod val="60000"/>
                    <a:lumOff val="40000"/>
                  </a:schemeClr>
                </a:gs>
              </a:gsLst>
              <a:lin ang="10800000" scaled="1"/>
              <a:tileRect/>
            </a:gradFill>
            <a:ln w="127000">
              <a:noFill/>
            </a:ln>
            <a:effectLst>
              <a:outerShdw blurRad="381000" dist="38100" dir="2700000" algn="tl" rotWithShape="0">
                <a:schemeClr val="accent3">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3" name="TextBox 23">
              <a:extLst>
                <a:ext uri="{FF2B5EF4-FFF2-40B4-BE49-F238E27FC236}">
                  <a16:creationId xmlns:a16="http://schemas.microsoft.com/office/drawing/2014/main" id="{B6CFFD8E-4FFB-1D77-8305-1514CC842200}"/>
                </a:ext>
              </a:extLst>
            </p:cNvPr>
            <p:cNvSpPr txBox="1"/>
            <p:nvPr/>
          </p:nvSpPr>
          <p:spPr>
            <a:xfrm>
              <a:off x="4799068" y="2083824"/>
              <a:ext cx="2593863" cy="1033232"/>
            </a:xfrm>
            <a:prstGeom prst="rect">
              <a:avLst/>
            </a:prstGeom>
            <a:noFill/>
          </p:spPr>
          <p:txBody>
            <a:bodyPr wrap="square">
              <a:spAutoFit/>
            </a:bodyPr>
            <a:lstStyle>
              <a:defPPr>
                <a:defRPr lang="en-US"/>
              </a:defPPr>
              <a:lvl1pPr algn="ctr">
                <a:lnSpc>
                  <a:spcPct val="130000"/>
                </a:lnSpc>
                <a:defRPr sz="1200" b="0" i="0">
                  <a:solidFill>
                    <a:schemeClr val="tx1">
                      <a:lumMod val="85000"/>
                      <a:lumOff val="15000"/>
                    </a:schemeClr>
                  </a:solidFill>
                  <a:effectLst/>
                </a:defRPr>
              </a:lvl1pPr>
            </a:lstStyle>
            <a:p>
              <a:r>
                <a:rPr lang="fr-FR" b="0" i="0" dirty="0">
                  <a:solidFill>
                    <a:srgbClr val="374151"/>
                  </a:solidFill>
                  <a:effectLst/>
                  <a:latin typeface="Söhne"/>
                </a:rPr>
                <a:t>Encourage la création de documents détaillés, utiles pour la traçabilité des décisions et la transmission des connaissances.</a:t>
              </a:r>
              <a:r>
                <a:rPr lang="en-US" dirty="0"/>
                <a:t>.</a:t>
              </a:r>
            </a:p>
          </p:txBody>
        </p:sp>
        <p:sp>
          <p:nvSpPr>
            <p:cNvPr id="14" name="TextBox 24">
              <a:extLst>
                <a:ext uri="{FF2B5EF4-FFF2-40B4-BE49-F238E27FC236}">
                  <a16:creationId xmlns:a16="http://schemas.microsoft.com/office/drawing/2014/main" id="{32F7C7F4-4C81-145F-AAE6-BFEE623ACCEB}"/>
                </a:ext>
              </a:extLst>
            </p:cNvPr>
            <p:cNvSpPr txBox="1"/>
            <p:nvPr/>
          </p:nvSpPr>
          <p:spPr>
            <a:xfrm>
              <a:off x="5071708" y="1636477"/>
              <a:ext cx="2048585" cy="584775"/>
            </a:xfrm>
            <a:prstGeom prst="rect">
              <a:avLst/>
            </a:prstGeom>
            <a:noFill/>
          </p:spPr>
          <p:txBody>
            <a:bodyPr wrap="square">
              <a:spAutoFit/>
            </a:bodyPr>
            <a:lstStyle>
              <a:defPPr>
                <a:defRPr lang="en-US"/>
              </a:defPPr>
              <a:lvl1pPr algn="ctr">
                <a:defRPr sz="1600" b="1" i="0">
                  <a:solidFill>
                    <a:schemeClr val="tx1">
                      <a:lumMod val="85000"/>
                      <a:lumOff val="15000"/>
                    </a:schemeClr>
                  </a:solidFill>
                  <a:effectLst/>
                  <a:latin typeface="+mj-lt"/>
                </a:defRPr>
              </a:lvl1pPr>
            </a:lstStyle>
            <a:p>
              <a:r>
                <a:rPr lang="fr-FR" b="1" i="0" dirty="0">
                  <a:solidFill>
                    <a:srgbClr val="374151"/>
                  </a:solidFill>
                  <a:effectLst/>
                  <a:latin typeface="Söhne"/>
                </a:rPr>
                <a:t>Documentation Complète </a:t>
              </a:r>
              <a:endParaRPr lang="en-US" dirty="0"/>
            </a:p>
          </p:txBody>
        </p:sp>
        <p:grpSp>
          <p:nvGrpSpPr>
            <p:cNvPr id="15" name="Group 19">
              <a:extLst>
                <a:ext uri="{FF2B5EF4-FFF2-40B4-BE49-F238E27FC236}">
                  <a16:creationId xmlns:a16="http://schemas.microsoft.com/office/drawing/2014/main" id="{332B34D7-C2C2-B841-0AD4-EA8081BBE5F1}"/>
                </a:ext>
              </a:extLst>
            </p:cNvPr>
            <p:cNvGrpSpPr/>
            <p:nvPr/>
          </p:nvGrpSpPr>
          <p:grpSpPr>
            <a:xfrm>
              <a:off x="1851146" y="2225405"/>
              <a:ext cx="2593863" cy="1277854"/>
              <a:chOff x="119234" y="4012778"/>
              <a:chExt cx="2593863" cy="1277854"/>
            </a:xfrm>
          </p:grpSpPr>
          <p:sp>
            <p:nvSpPr>
              <p:cNvPr id="35" name="TextBox 20">
                <a:extLst>
                  <a:ext uri="{FF2B5EF4-FFF2-40B4-BE49-F238E27FC236}">
                    <a16:creationId xmlns:a16="http://schemas.microsoft.com/office/drawing/2014/main" id="{607DEFD2-A999-DCF1-D156-94E939DFEFF0}"/>
                  </a:ext>
                </a:extLst>
              </p:cNvPr>
              <p:cNvSpPr txBox="1"/>
              <p:nvPr/>
            </p:nvSpPr>
            <p:spPr>
              <a:xfrm>
                <a:off x="119234" y="4497466"/>
                <a:ext cx="2593863" cy="793166"/>
              </a:xfrm>
              <a:prstGeom prst="rect">
                <a:avLst/>
              </a:prstGeom>
              <a:noFill/>
            </p:spPr>
            <p:txBody>
              <a:bodyPr wrap="square">
                <a:spAutoFit/>
              </a:bodyPr>
              <a:lstStyle>
                <a:defPPr>
                  <a:defRPr lang="en-US"/>
                </a:defPPr>
                <a:lvl1pPr algn="ctr">
                  <a:lnSpc>
                    <a:spcPct val="130000"/>
                  </a:lnSpc>
                  <a:defRPr sz="1200" b="0" i="0">
                    <a:solidFill>
                      <a:schemeClr val="tx1">
                        <a:lumMod val="85000"/>
                        <a:lumOff val="15000"/>
                      </a:schemeClr>
                    </a:solidFill>
                    <a:effectLst/>
                  </a:defRPr>
                </a:lvl1pPr>
              </a:lstStyle>
              <a:p>
                <a:r>
                  <a:rPr lang="fr-FR" b="0" i="0" dirty="0">
                    <a:solidFill>
                      <a:srgbClr val="374151"/>
                    </a:solidFill>
                    <a:effectLst/>
                    <a:latin typeface="Söhne"/>
                  </a:rPr>
                  <a:t>Permet une estimation plus précise des coûts et des délais, offrant une meilleure maîtrise budgétaire.</a:t>
                </a:r>
              </a:p>
            </p:txBody>
          </p:sp>
          <p:sp>
            <p:nvSpPr>
              <p:cNvPr id="36" name="TextBox 21">
                <a:extLst>
                  <a:ext uri="{FF2B5EF4-FFF2-40B4-BE49-F238E27FC236}">
                    <a16:creationId xmlns:a16="http://schemas.microsoft.com/office/drawing/2014/main" id="{1B21ED56-2007-0E44-077B-61662BE83616}"/>
                  </a:ext>
                </a:extLst>
              </p:cNvPr>
              <p:cNvSpPr txBox="1"/>
              <p:nvPr/>
            </p:nvSpPr>
            <p:spPr>
              <a:xfrm>
                <a:off x="380721" y="4012778"/>
                <a:ext cx="2048585" cy="584775"/>
              </a:xfrm>
              <a:prstGeom prst="rect">
                <a:avLst/>
              </a:prstGeom>
              <a:noFill/>
            </p:spPr>
            <p:txBody>
              <a:bodyPr wrap="square">
                <a:spAutoFit/>
              </a:bodyPr>
              <a:lstStyle>
                <a:defPPr>
                  <a:defRPr lang="en-US"/>
                </a:defPPr>
                <a:lvl1pPr algn="ctr">
                  <a:defRPr sz="1600" b="1" i="0">
                    <a:solidFill>
                      <a:schemeClr val="tx1">
                        <a:lumMod val="85000"/>
                        <a:lumOff val="15000"/>
                      </a:schemeClr>
                    </a:solidFill>
                    <a:effectLst/>
                    <a:latin typeface="+mj-lt"/>
                  </a:defRPr>
                </a:lvl1pPr>
              </a:lstStyle>
              <a:p>
                <a:r>
                  <a:rPr lang="fr-FR" b="1" i="0" dirty="0">
                    <a:solidFill>
                      <a:srgbClr val="374151"/>
                    </a:solidFill>
                    <a:effectLst/>
                    <a:latin typeface="Söhne"/>
                  </a:rPr>
                  <a:t>Contrôle du Budget et des Délais</a:t>
                </a:r>
                <a:endParaRPr lang="en-US" dirty="0"/>
              </a:p>
            </p:txBody>
          </p:sp>
        </p:grpSp>
        <p:grpSp>
          <p:nvGrpSpPr>
            <p:cNvPr id="16" name="Group 25">
              <a:extLst>
                <a:ext uri="{FF2B5EF4-FFF2-40B4-BE49-F238E27FC236}">
                  <a16:creationId xmlns:a16="http://schemas.microsoft.com/office/drawing/2014/main" id="{21EF02CA-8854-76F5-7AC6-9842AF4AEA61}"/>
                </a:ext>
              </a:extLst>
            </p:cNvPr>
            <p:cNvGrpSpPr/>
            <p:nvPr/>
          </p:nvGrpSpPr>
          <p:grpSpPr>
            <a:xfrm>
              <a:off x="7746992" y="2390506"/>
              <a:ext cx="2593863" cy="1112689"/>
              <a:chOff x="119234" y="4177879"/>
              <a:chExt cx="2593863" cy="1112689"/>
            </a:xfrm>
          </p:grpSpPr>
          <p:sp>
            <p:nvSpPr>
              <p:cNvPr id="33" name="TextBox 26">
                <a:extLst>
                  <a:ext uri="{FF2B5EF4-FFF2-40B4-BE49-F238E27FC236}">
                    <a16:creationId xmlns:a16="http://schemas.microsoft.com/office/drawing/2014/main" id="{CC2DB941-799C-7E01-8FEA-CBA41C01EF12}"/>
                  </a:ext>
                </a:extLst>
              </p:cNvPr>
              <p:cNvSpPr txBox="1"/>
              <p:nvPr/>
            </p:nvSpPr>
            <p:spPr>
              <a:xfrm>
                <a:off x="119234" y="4497466"/>
                <a:ext cx="2593863" cy="793102"/>
              </a:xfrm>
              <a:prstGeom prst="rect">
                <a:avLst/>
              </a:prstGeom>
              <a:noFill/>
            </p:spPr>
            <p:txBody>
              <a:bodyPr wrap="square">
                <a:spAutoFit/>
              </a:bodyPr>
              <a:lstStyle>
                <a:defPPr>
                  <a:defRPr lang="en-US"/>
                </a:defPPr>
                <a:lvl1pPr algn="ctr">
                  <a:lnSpc>
                    <a:spcPct val="130000"/>
                  </a:lnSpc>
                  <a:defRPr sz="1200" b="0" i="0">
                    <a:solidFill>
                      <a:schemeClr val="tx1">
                        <a:lumMod val="85000"/>
                        <a:lumOff val="15000"/>
                      </a:schemeClr>
                    </a:solidFill>
                    <a:effectLst/>
                  </a:defRPr>
                </a:lvl1pPr>
              </a:lstStyle>
              <a:p>
                <a:r>
                  <a:rPr lang="fr-FR" b="0" i="0" dirty="0">
                    <a:solidFill>
                      <a:srgbClr val="374151"/>
                    </a:solidFill>
                    <a:effectLst/>
                    <a:latin typeface="Söhne"/>
                  </a:rPr>
                  <a:t>Les objectifs sont clairement définis dès le début, offrant une vision claire du résultat attendu</a:t>
                </a:r>
                <a:endParaRPr lang="en-US" dirty="0"/>
              </a:p>
            </p:txBody>
          </p:sp>
          <p:sp>
            <p:nvSpPr>
              <p:cNvPr id="34" name="TextBox 27">
                <a:extLst>
                  <a:ext uri="{FF2B5EF4-FFF2-40B4-BE49-F238E27FC236}">
                    <a16:creationId xmlns:a16="http://schemas.microsoft.com/office/drawing/2014/main" id="{E9A2B94A-0252-0D44-278C-B76ACC3E18E4}"/>
                  </a:ext>
                </a:extLst>
              </p:cNvPr>
              <p:cNvSpPr txBox="1"/>
              <p:nvPr/>
            </p:nvSpPr>
            <p:spPr>
              <a:xfrm>
                <a:off x="391873" y="4177879"/>
                <a:ext cx="2048585" cy="338554"/>
              </a:xfrm>
              <a:prstGeom prst="rect">
                <a:avLst/>
              </a:prstGeom>
              <a:noFill/>
            </p:spPr>
            <p:txBody>
              <a:bodyPr wrap="square">
                <a:spAutoFit/>
              </a:bodyPr>
              <a:lstStyle>
                <a:defPPr>
                  <a:defRPr lang="en-US"/>
                </a:defPPr>
                <a:lvl1pPr algn="ctr">
                  <a:defRPr sz="1600" b="1" i="0">
                    <a:solidFill>
                      <a:schemeClr val="tx1">
                        <a:lumMod val="85000"/>
                        <a:lumOff val="15000"/>
                      </a:schemeClr>
                    </a:solidFill>
                    <a:effectLst/>
                    <a:latin typeface="+mj-lt"/>
                  </a:defRPr>
                </a:lvl1pPr>
              </a:lstStyle>
              <a:p>
                <a:r>
                  <a:rPr lang="fr-FR" b="1" i="0" dirty="0">
                    <a:solidFill>
                      <a:srgbClr val="374151"/>
                    </a:solidFill>
                    <a:effectLst/>
                    <a:latin typeface="Söhne"/>
                  </a:rPr>
                  <a:t>Visibilité des Objectifs </a:t>
                </a:r>
                <a:endParaRPr lang="en-US" dirty="0"/>
              </a:p>
            </p:txBody>
          </p:sp>
        </p:grpSp>
        <p:grpSp>
          <p:nvGrpSpPr>
            <p:cNvPr id="17" name="Group 18">
              <a:extLst>
                <a:ext uri="{FF2B5EF4-FFF2-40B4-BE49-F238E27FC236}">
                  <a16:creationId xmlns:a16="http://schemas.microsoft.com/office/drawing/2014/main" id="{3A0D3975-5573-34C3-066A-7376707D7F60}"/>
                </a:ext>
              </a:extLst>
            </p:cNvPr>
            <p:cNvGrpSpPr/>
            <p:nvPr/>
          </p:nvGrpSpPr>
          <p:grpSpPr>
            <a:xfrm>
              <a:off x="481083" y="3966440"/>
              <a:ext cx="2593863" cy="1564258"/>
              <a:chOff x="119234" y="3966440"/>
              <a:chExt cx="2593863" cy="1564258"/>
            </a:xfrm>
          </p:grpSpPr>
          <p:sp>
            <p:nvSpPr>
              <p:cNvPr id="31" name="TextBox 16">
                <a:extLst>
                  <a:ext uri="{FF2B5EF4-FFF2-40B4-BE49-F238E27FC236}">
                    <a16:creationId xmlns:a16="http://schemas.microsoft.com/office/drawing/2014/main" id="{BC46B0E1-0AF1-1075-BFD9-C58AB6C0A3AB}"/>
                  </a:ext>
                </a:extLst>
              </p:cNvPr>
              <p:cNvSpPr txBox="1"/>
              <p:nvPr/>
            </p:nvSpPr>
            <p:spPr>
              <a:xfrm>
                <a:off x="119234" y="4497466"/>
                <a:ext cx="2593863" cy="1033232"/>
              </a:xfrm>
              <a:prstGeom prst="rect">
                <a:avLst/>
              </a:prstGeom>
              <a:noFill/>
            </p:spPr>
            <p:txBody>
              <a:bodyPr wrap="square">
                <a:spAutoFit/>
              </a:bodyPr>
              <a:lstStyle>
                <a:defPPr>
                  <a:defRPr lang="en-US"/>
                </a:defPPr>
                <a:lvl1pPr algn="ctr">
                  <a:lnSpc>
                    <a:spcPct val="130000"/>
                  </a:lnSpc>
                  <a:defRPr sz="1200" b="0" i="0">
                    <a:solidFill>
                      <a:schemeClr val="tx1">
                        <a:lumMod val="85000"/>
                        <a:lumOff val="15000"/>
                      </a:schemeClr>
                    </a:solidFill>
                    <a:effectLst/>
                  </a:defRPr>
                </a:lvl1pPr>
              </a:lstStyle>
              <a:p>
                <a:r>
                  <a:rPr lang="fr-FR" b="0" i="0" dirty="0">
                    <a:solidFill>
                      <a:srgbClr val="374151"/>
                    </a:solidFill>
                    <a:effectLst/>
                    <a:latin typeface="Söhne"/>
                  </a:rPr>
                  <a:t>L'approche prédictive offre une structure claire avec des phases définies, facilitant la planification initiale du projet</a:t>
                </a:r>
                <a:endParaRPr lang="en-US" dirty="0"/>
              </a:p>
            </p:txBody>
          </p:sp>
          <p:sp>
            <p:nvSpPr>
              <p:cNvPr id="32" name="TextBox 17">
                <a:extLst>
                  <a:ext uri="{FF2B5EF4-FFF2-40B4-BE49-F238E27FC236}">
                    <a16:creationId xmlns:a16="http://schemas.microsoft.com/office/drawing/2014/main" id="{9585DE0D-51F6-6D22-55B0-7EA0D30565C0}"/>
                  </a:ext>
                </a:extLst>
              </p:cNvPr>
              <p:cNvSpPr txBox="1"/>
              <p:nvPr/>
            </p:nvSpPr>
            <p:spPr>
              <a:xfrm>
                <a:off x="391873" y="3966440"/>
                <a:ext cx="2048585" cy="584775"/>
              </a:xfrm>
              <a:prstGeom prst="rect">
                <a:avLst/>
              </a:prstGeom>
              <a:noFill/>
            </p:spPr>
            <p:txBody>
              <a:bodyPr wrap="square">
                <a:spAutoFit/>
              </a:bodyPr>
              <a:lstStyle>
                <a:defPPr>
                  <a:defRPr lang="en-US"/>
                </a:defPPr>
                <a:lvl1pPr algn="ctr">
                  <a:defRPr sz="1600" b="1" i="0">
                    <a:solidFill>
                      <a:schemeClr val="tx1">
                        <a:lumMod val="85000"/>
                        <a:lumOff val="15000"/>
                      </a:schemeClr>
                    </a:solidFill>
                    <a:effectLst/>
                    <a:latin typeface="+mj-lt"/>
                  </a:defRPr>
                </a:lvl1pPr>
              </a:lstStyle>
              <a:p>
                <a:r>
                  <a:rPr lang="fr-FR" b="1" i="0" dirty="0">
                    <a:solidFill>
                      <a:srgbClr val="374151"/>
                    </a:solidFill>
                    <a:effectLst/>
                    <a:latin typeface="Söhne"/>
                  </a:rPr>
                  <a:t>Structure et Planification Clair </a:t>
                </a:r>
                <a:endParaRPr lang="en-US" dirty="0"/>
              </a:p>
            </p:txBody>
          </p:sp>
        </p:grpSp>
        <p:grpSp>
          <p:nvGrpSpPr>
            <p:cNvPr id="18" name="Group 29">
              <a:extLst>
                <a:ext uri="{FF2B5EF4-FFF2-40B4-BE49-F238E27FC236}">
                  <a16:creationId xmlns:a16="http://schemas.microsoft.com/office/drawing/2014/main" id="{C683BD38-7D94-A3E4-78AA-17EEC7BE4236}"/>
                </a:ext>
              </a:extLst>
            </p:cNvPr>
            <p:cNvGrpSpPr/>
            <p:nvPr/>
          </p:nvGrpSpPr>
          <p:grpSpPr>
            <a:xfrm>
              <a:off x="9117055" y="3942582"/>
              <a:ext cx="2593863" cy="1347986"/>
              <a:chOff x="119234" y="3942582"/>
              <a:chExt cx="2593863" cy="1347986"/>
            </a:xfrm>
          </p:grpSpPr>
          <p:sp>
            <p:nvSpPr>
              <p:cNvPr id="29" name="TextBox 30">
                <a:extLst>
                  <a:ext uri="{FF2B5EF4-FFF2-40B4-BE49-F238E27FC236}">
                    <a16:creationId xmlns:a16="http://schemas.microsoft.com/office/drawing/2014/main" id="{22B58CE3-9331-F7ED-2266-0825E9C816BF}"/>
                  </a:ext>
                </a:extLst>
              </p:cNvPr>
              <p:cNvSpPr txBox="1"/>
              <p:nvPr/>
            </p:nvSpPr>
            <p:spPr>
              <a:xfrm>
                <a:off x="119234" y="4497466"/>
                <a:ext cx="2593863" cy="793102"/>
              </a:xfrm>
              <a:prstGeom prst="rect">
                <a:avLst/>
              </a:prstGeom>
              <a:noFill/>
            </p:spPr>
            <p:txBody>
              <a:bodyPr wrap="square">
                <a:spAutoFit/>
              </a:bodyPr>
              <a:lstStyle>
                <a:defPPr>
                  <a:defRPr lang="en-US"/>
                </a:defPPr>
                <a:lvl1pPr algn="ctr">
                  <a:lnSpc>
                    <a:spcPct val="130000"/>
                  </a:lnSpc>
                  <a:defRPr sz="1200" b="0" i="0">
                    <a:solidFill>
                      <a:schemeClr val="tx1">
                        <a:lumMod val="85000"/>
                        <a:lumOff val="15000"/>
                      </a:schemeClr>
                    </a:solidFill>
                    <a:effectLst/>
                  </a:defRPr>
                </a:lvl1pPr>
              </a:lstStyle>
              <a:p>
                <a:r>
                  <a:rPr lang="fr-FR" b="0" i="0" dirty="0">
                    <a:solidFill>
                      <a:srgbClr val="374151"/>
                    </a:solidFill>
                    <a:effectLst/>
                    <a:latin typeface="Söhne"/>
                  </a:rPr>
                  <a:t>Efficace pour les projets où les exigences sont bien comprises et peu susceptibles de changer</a:t>
                </a:r>
                <a:endParaRPr lang="en-US" dirty="0"/>
              </a:p>
            </p:txBody>
          </p:sp>
          <p:sp>
            <p:nvSpPr>
              <p:cNvPr id="30" name="TextBox 31">
                <a:extLst>
                  <a:ext uri="{FF2B5EF4-FFF2-40B4-BE49-F238E27FC236}">
                    <a16:creationId xmlns:a16="http://schemas.microsoft.com/office/drawing/2014/main" id="{5A857FA5-317A-249B-F23B-70EBFFAFD9AA}"/>
                  </a:ext>
                </a:extLst>
              </p:cNvPr>
              <p:cNvSpPr txBox="1"/>
              <p:nvPr/>
            </p:nvSpPr>
            <p:spPr>
              <a:xfrm>
                <a:off x="391872" y="3942582"/>
                <a:ext cx="2048585" cy="584775"/>
              </a:xfrm>
              <a:prstGeom prst="rect">
                <a:avLst/>
              </a:prstGeom>
              <a:noFill/>
            </p:spPr>
            <p:txBody>
              <a:bodyPr wrap="square">
                <a:spAutoFit/>
              </a:bodyPr>
              <a:lstStyle>
                <a:defPPr>
                  <a:defRPr lang="en-US"/>
                </a:defPPr>
                <a:lvl1pPr algn="ctr">
                  <a:defRPr sz="1600" b="1" i="0">
                    <a:solidFill>
                      <a:schemeClr val="tx1">
                        <a:lumMod val="85000"/>
                        <a:lumOff val="15000"/>
                      </a:schemeClr>
                    </a:solidFill>
                    <a:effectLst/>
                    <a:latin typeface="+mj-lt"/>
                  </a:defRPr>
                </a:lvl1pPr>
              </a:lstStyle>
              <a:p>
                <a:r>
                  <a:rPr lang="fr-FR" b="1" i="0" dirty="0">
                    <a:solidFill>
                      <a:srgbClr val="374151"/>
                    </a:solidFill>
                    <a:effectLst/>
                    <a:latin typeface="Söhne"/>
                  </a:rPr>
                  <a:t>Adapté aux Projets Stables </a:t>
                </a:r>
                <a:endParaRPr lang="en-US" dirty="0"/>
              </a:p>
            </p:txBody>
          </p:sp>
        </p:grpSp>
        <p:pic>
          <p:nvPicPr>
            <p:cNvPr id="19" name="Graphic 33">
              <a:extLst>
                <a:ext uri="{FF2B5EF4-FFF2-40B4-BE49-F238E27FC236}">
                  <a16:creationId xmlns:a16="http://schemas.microsoft.com/office/drawing/2014/main" id="{A3C9E110-0978-9BA6-786C-2CC0D56758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862" y="5674492"/>
              <a:ext cx="742460" cy="742460"/>
            </a:xfrm>
            <a:prstGeom prst="rect">
              <a:avLst/>
            </a:prstGeom>
            <a:effectLst>
              <a:outerShdw blurRad="63500" dist="25400" dir="5400000" algn="l" rotWithShape="0">
                <a:prstClr val="black">
                  <a:alpha val="16000"/>
                </a:prstClr>
              </a:outerShdw>
            </a:effectLst>
          </p:spPr>
        </p:pic>
        <p:pic>
          <p:nvPicPr>
            <p:cNvPr id="20" name="Graphic 34">
              <a:extLst>
                <a:ext uri="{FF2B5EF4-FFF2-40B4-BE49-F238E27FC236}">
                  <a16:creationId xmlns:a16="http://schemas.microsoft.com/office/drawing/2014/main" id="{EB5FAE17-5B37-0B8E-14D6-82E9084090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5045" y="4199042"/>
              <a:ext cx="742460" cy="742460"/>
            </a:xfrm>
            <a:prstGeom prst="rect">
              <a:avLst/>
            </a:prstGeom>
            <a:effectLst>
              <a:outerShdw blurRad="63500" dist="25400" dir="5400000" algn="l" rotWithShape="0">
                <a:prstClr val="black">
                  <a:alpha val="16000"/>
                </a:prstClr>
              </a:outerShdw>
            </a:effectLst>
          </p:spPr>
        </p:pic>
        <p:pic>
          <p:nvPicPr>
            <p:cNvPr id="21" name="Graphic 35">
              <a:extLst>
                <a:ext uri="{FF2B5EF4-FFF2-40B4-BE49-F238E27FC236}">
                  <a16:creationId xmlns:a16="http://schemas.microsoft.com/office/drawing/2014/main" id="{EC0EE7A5-C7F9-F320-0B89-EE65FF44D6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13226" y="3601506"/>
              <a:ext cx="742460" cy="742460"/>
            </a:xfrm>
            <a:prstGeom prst="rect">
              <a:avLst/>
            </a:prstGeom>
            <a:effectLst>
              <a:outerShdw blurRad="63500" dist="25400" dir="5400000" algn="l" rotWithShape="0">
                <a:prstClr val="black">
                  <a:alpha val="16000"/>
                </a:prstClr>
              </a:outerShdw>
            </a:effectLst>
          </p:spPr>
        </p:pic>
        <p:pic>
          <p:nvPicPr>
            <p:cNvPr id="22" name="Graphic 36">
              <a:extLst>
                <a:ext uri="{FF2B5EF4-FFF2-40B4-BE49-F238E27FC236}">
                  <a16:creationId xmlns:a16="http://schemas.microsoft.com/office/drawing/2014/main" id="{C72C3A97-63EC-97B3-A9AD-E47CFCB7CA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004496" y="4199042"/>
              <a:ext cx="742460" cy="742460"/>
            </a:xfrm>
            <a:prstGeom prst="rect">
              <a:avLst/>
            </a:prstGeom>
            <a:effectLst>
              <a:outerShdw blurRad="63500" dist="25400" dir="5400000" algn="l" rotWithShape="0">
                <a:prstClr val="black">
                  <a:alpha val="16000"/>
                </a:prstClr>
              </a:outerShdw>
            </a:effectLst>
          </p:spPr>
        </p:pic>
        <p:pic>
          <p:nvPicPr>
            <p:cNvPr id="23" name="Graphic 37">
              <a:extLst>
                <a:ext uri="{FF2B5EF4-FFF2-40B4-BE49-F238E27FC236}">
                  <a16:creationId xmlns:a16="http://schemas.microsoft.com/office/drawing/2014/main" id="{E71F9746-1B1F-E0FA-E7E4-8070992AE3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4679" y="5674492"/>
              <a:ext cx="742460" cy="742460"/>
            </a:xfrm>
            <a:prstGeom prst="rect">
              <a:avLst/>
            </a:prstGeom>
            <a:effectLst>
              <a:outerShdw blurRad="63500" dist="25400" dir="5400000" algn="l" rotWithShape="0">
                <a:prstClr val="black">
                  <a:alpha val="16000"/>
                </a:prstClr>
              </a:outerShdw>
            </a:effectLst>
          </p:spPr>
        </p:pic>
        <p:sp>
          <p:nvSpPr>
            <p:cNvPr id="24" name="Pentagon 38">
              <a:extLst>
                <a:ext uri="{FF2B5EF4-FFF2-40B4-BE49-F238E27FC236}">
                  <a16:creationId xmlns:a16="http://schemas.microsoft.com/office/drawing/2014/main" id="{5241D4AA-C44A-1E8E-B61A-1F0740251C16}"/>
                </a:ext>
              </a:extLst>
            </p:cNvPr>
            <p:cNvSpPr/>
            <p:nvPr/>
          </p:nvSpPr>
          <p:spPr>
            <a:xfrm>
              <a:off x="2644927" y="5213028"/>
              <a:ext cx="1521964" cy="1449489"/>
            </a:xfrm>
            <a:prstGeom prst="pentagon">
              <a:avLst/>
            </a:prstGeom>
            <a:noFill/>
            <a:ln w="12700">
              <a:solidFill>
                <a:schemeClr val="bg1">
                  <a:alpha val="50000"/>
                </a:schemeClr>
              </a:solidFill>
            </a:ln>
            <a:effectLst>
              <a:outerShdw blurRad="381000" dist="38100" dir="2700000" algn="tl"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5" name="Pentagon 39">
              <a:extLst>
                <a:ext uri="{FF2B5EF4-FFF2-40B4-BE49-F238E27FC236}">
                  <a16:creationId xmlns:a16="http://schemas.microsoft.com/office/drawing/2014/main" id="{8DDFBED6-411F-F1CC-43BB-CBDB313B5E89}"/>
                </a:ext>
              </a:extLst>
            </p:cNvPr>
            <p:cNvSpPr/>
            <p:nvPr/>
          </p:nvSpPr>
          <p:spPr>
            <a:xfrm rot="19457288">
              <a:off x="3640144" y="3800667"/>
              <a:ext cx="1521964" cy="1449489"/>
            </a:xfrm>
            <a:prstGeom prst="pentagon">
              <a:avLst/>
            </a:prstGeom>
            <a:noFill/>
            <a:ln w="12700">
              <a:solidFill>
                <a:schemeClr val="bg1">
                  <a:alpha val="50000"/>
                </a:schemeClr>
              </a:solidFill>
            </a:ln>
            <a:effectLst>
              <a:outerShdw blurRad="381000" dist="38100" dir="2700000" algn="tl"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6" name="Pentagon 40">
              <a:extLst>
                <a:ext uri="{FF2B5EF4-FFF2-40B4-BE49-F238E27FC236}">
                  <a16:creationId xmlns:a16="http://schemas.microsoft.com/office/drawing/2014/main" id="{3E26534E-1414-29EB-9655-B3BD3D991E8F}"/>
                </a:ext>
              </a:extLst>
            </p:cNvPr>
            <p:cNvSpPr/>
            <p:nvPr/>
          </p:nvSpPr>
          <p:spPr>
            <a:xfrm flipH="1">
              <a:off x="8025110" y="5213028"/>
              <a:ext cx="1521964" cy="1449489"/>
            </a:xfrm>
            <a:prstGeom prst="pentagon">
              <a:avLst/>
            </a:prstGeom>
            <a:noFill/>
            <a:ln w="12700">
              <a:solidFill>
                <a:schemeClr val="bg1">
                  <a:alpha val="50000"/>
                </a:schemeClr>
              </a:solidFill>
            </a:ln>
            <a:effectLst>
              <a:outerShdw blurRad="381000" dist="38100" dir="2700000" algn="tl" rotWithShape="0">
                <a:schemeClr val="accent5">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7" name="Pentagon 41">
              <a:extLst>
                <a:ext uri="{FF2B5EF4-FFF2-40B4-BE49-F238E27FC236}">
                  <a16:creationId xmlns:a16="http://schemas.microsoft.com/office/drawing/2014/main" id="{1C90C311-7E41-A509-79A1-3FFCD326FDE0}"/>
                </a:ext>
              </a:extLst>
            </p:cNvPr>
            <p:cNvSpPr/>
            <p:nvPr/>
          </p:nvSpPr>
          <p:spPr>
            <a:xfrm rot="2142712" flipH="1">
              <a:off x="7029893" y="3800667"/>
              <a:ext cx="1521964" cy="1449489"/>
            </a:xfrm>
            <a:prstGeom prst="pentagon">
              <a:avLst/>
            </a:prstGeom>
            <a:noFill/>
            <a:ln w="12700">
              <a:solidFill>
                <a:schemeClr val="bg1">
                  <a:alpha val="50000"/>
                </a:schemeClr>
              </a:solidFill>
            </a:ln>
            <a:effectLst>
              <a:outerShdw blurRad="381000" dist="38100" dir="2700000" algn="tl" rotWithShape="0">
                <a:schemeClr val="accent4">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8" name="Pentagon 42">
              <a:extLst>
                <a:ext uri="{FF2B5EF4-FFF2-40B4-BE49-F238E27FC236}">
                  <a16:creationId xmlns:a16="http://schemas.microsoft.com/office/drawing/2014/main" id="{36E000DD-E338-C77B-6487-9700FDECB157}"/>
                </a:ext>
              </a:extLst>
            </p:cNvPr>
            <p:cNvSpPr/>
            <p:nvPr/>
          </p:nvSpPr>
          <p:spPr>
            <a:xfrm flipH="1">
              <a:off x="5323474" y="3260692"/>
              <a:ext cx="1521964" cy="1449489"/>
            </a:xfrm>
            <a:prstGeom prst="pentagon">
              <a:avLst/>
            </a:prstGeom>
            <a:noFill/>
            <a:ln w="12700">
              <a:solidFill>
                <a:schemeClr val="bg1">
                  <a:alpha val="50000"/>
                </a:schemeClr>
              </a:solidFill>
            </a:ln>
            <a:effectLst>
              <a:outerShdw blurRad="381000" dist="38100" dir="2700000" algn="tl" rotWithShape="0">
                <a:schemeClr val="accent3">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37" name="Title 1">
            <a:extLst>
              <a:ext uri="{FF2B5EF4-FFF2-40B4-BE49-F238E27FC236}">
                <a16:creationId xmlns:a16="http://schemas.microsoft.com/office/drawing/2014/main" id="{F7EB294A-E2DE-E043-052A-999B84C3D04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Caractéristiques</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d’une</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approche</a:t>
            </a:r>
            <a:r>
              <a:rPr lang="en-CA" sz="3200" b="1" spc="150" dirty="0">
                <a:solidFill>
                  <a:srgbClr val="002060"/>
                </a:solidFill>
                <a:latin typeface="Arial" panose="020B0604020202020204" pitchFamily="34" charset="0"/>
                <a:cs typeface="Arial" panose="020B0604020202020204" pitchFamily="34" charset="0"/>
              </a:rPr>
              <a:t> p</a:t>
            </a:r>
            <a:r>
              <a:rPr lang="fr-CA" sz="3200" b="1" spc="150" dirty="0" err="1">
                <a:solidFill>
                  <a:srgbClr val="002060"/>
                </a:solidFill>
                <a:latin typeface="Arial" panose="020B0604020202020204" pitchFamily="34" charset="0"/>
                <a:cs typeface="Arial" panose="020B0604020202020204" pitchFamily="34" charset="0"/>
              </a:rPr>
              <a:t>rédictive</a:t>
            </a:r>
            <a:endParaRPr lang="en-CA" sz="3200" b="1" spc="15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0883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4D4A040F-5480-4C36-2A9B-56F57E1AD06E}"/>
              </a:ext>
            </a:extLst>
          </p:cNvPr>
          <p:cNvSpPr/>
          <p:nvPr/>
        </p:nvSpPr>
        <p:spPr>
          <a:xfrm>
            <a:off x="5299669" y="5300234"/>
            <a:ext cx="6460045" cy="465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6" name="Rectangle 65">
            <a:extLst>
              <a:ext uri="{FF2B5EF4-FFF2-40B4-BE49-F238E27FC236}">
                <a16:creationId xmlns:a16="http://schemas.microsoft.com/office/drawing/2014/main" id="{94BBB6D0-D65D-8D49-CDD2-8510FDF4EEAF}"/>
              </a:ext>
            </a:extLst>
          </p:cNvPr>
          <p:cNvSpPr/>
          <p:nvPr/>
        </p:nvSpPr>
        <p:spPr>
          <a:xfrm>
            <a:off x="5299668" y="5832473"/>
            <a:ext cx="6460045" cy="465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7" name="Rectangle 66">
            <a:extLst>
              <a:ext uri="{FF2B5EF4-FFF2-40B4-BE49-F238E27FC236}">
                <a16:creationId xmlns:a16="http://schemas.microsoft.com/office/drawing/2014/main" id="{5C5C2518-921D-539F-7CE6-725098A24ABB}"/>
              </a:ext>
            </a:extLst>
          </p:cNvPr>
          <p:cNvSpPr/>
          <p:nvPr/>
        </p:nvSpPr>
        <p:spPr>
          <a:xfrm>
            <a:off x="5306316" y="6340029"/>
            <a:ext cx="6460045" cy="465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8" name="Rectangle 37">
            <a:extLst>
              <a:ext uri="{FF2B5EF4-FFF2-40B4-BE49-F238E27FC236}">
                <a16:creationId xmlns:a16="http://schemas.microsoft.com/office/drawing/2014/main" id="{F18A918D-EA7C-1EA2-3A1F-4FE364BFAAE6}"/>
              </a:ext>
            </a:extLst>
          </p:cNvPr>
          <p:cNvSpPr/>
          <p:nvPr/>
        </p:nvSpPr>
        <p:spPr>
          <a:xfrm>
            <a:off x="5248656" y="1765944"/>
            <a:ext cx="6460045" cy="465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9" name="Rectangle 58">
            <a:extLst>
              <a:ext uri="{FF2B5EF4-FFF2-40B4-BE49-F238E27FC236}">
                <a16:creationId xmlns:a16="http://schemas.microsoft.com/office/drawing/2014/main" id="{57AF431A-1E11-68E5-6819-2B3175A046A0}"/>
              </a:ext>
            </a:extLst>
          </p:cNvPr>
          <p:cNvSpPr/>
          <p:nvPr/>
        </p:nvSpPr>
        <p:spPr>
          <a:xfrm>
            <a:off x="5248655" y="2285806"/>
            <a:ext cx="6460045" cy="4207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0" name="Rectangle 59">
            <a:extLst>
              <a:ext uri="{FF2B5EF4-FFF2-40B4-BE49-F238E27FC236}">
                <a16:creationId xmlns:a16="http://schemas.microsoft.com/office/drawing/2014/main" id="{A2BAF437-E83E-8A81-A2D1-9C4AA2529599}"/>
              </a:ext>
            </a:extLst>
          </p:cNvPr>
          <p:cNvSpPr/>
          <p:nvPr/>
        </p:nvSpPr>
        <p:spPr>
          <a:xfrm>
            <a:off x="5255303" y="2741660"/>
            <a:ext cx="6460045" cy="465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1" name="Rectangle 60">
            <a:extLst>
              <a:ext uri="{FF2B5EF4-FFF2-40B4-BE49-F238E27FC236}">
                <a16:creationId xmlns:a16="http://schemas.microsoft.com/office/drawing/2014/main" id="{EC93C9CF-E288-9C8D-0A14-16637BA21F8F}"/>
              </a:ext>
            </a:extLst>
          </p:cNvPr>
          <p:cNvSpPr/>
          <p:nvPr/>
        </p:nvSpPr>
        <p:spPr>
          <a:xfrm>
            <a:off x="5255302" y="3272250"/>
            <a:ext cx="6460045" cy="465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2" name="Rectangle 61">
            <a:extLst>
              <a:ext uri="{FF2B5EF4-FFF2-40B4-BE49-F238E27FC236}">
                <a16:creationId xmlns:a16="http://schemas.microsoft.com/office/drawing/2014/main" id="{2C9B39A4-AAF4-347A-51C9-6CF52D87F0F4}"/>
              </a:ext>
            </a:extLst>
          </p:cNvPr>
          <p:cNvSpPr/>
          <p:nvPr/>
        </p:nvSpPr>
        <p:spPr>
          <a:xfrm>
            <a:off x="5281993" y="3772582"/>
            <a:ext cx="6460045" cy="465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3" name="Rectangle 62">
            <a:extLst>
              <a:ext uri="{FF2B5EF4-FFF2-40B4-BE49-F238E27FC236}">
                <a16:creationId xmlns:a16="http://schemas.microsoft.com/office/drawing/2014/main" id="{4EAEEDED-0F85-CF3D-710D-9BC0D8FA1A5D}"/>
              </a:ext>
            </a:extLst>
          </p:cNvPr>
          <p:cNvSpPr/>
          <p:nvPr/>
        </p:nvSpPr>
        <p:spPr>
          <a:xfrm>
            <a:off x="5306316" y="4275102"/>
            <a:ext cx="6460045" cy="465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64" name="Rectangle 63">
            <a:extLst>
              <a:ext uri="{FF2B5EF4-FFF2-40B4-BE49-F238E27FC236}">
                <a16:creationId xmlns:a16="http://schemas.microsoft.com/office/drawing/2014/main" id="{EDB779CC-D1B6-B8D6-A440-949D80711CD6}"/>
              </a:ext>
            </a:extLst>
          </p:cNvPr>
          <p:cNvSpPr/>
          <p:nvPr/>
        </p:nvSpPr>
        <p:spPr>
          <a:xfrm>
            <a:off x="5302538" y="4787668"/>
            <a:ext cx="6460045" cy="4651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903228EB-2C83-8992-EFDD-AF61EB5C14F9}"/>
              </a:ext>
            </a:extLst>
          </p:cNvPr>
          <p:cNvSpPr/>
          <p:nvPr/>
        </p:nvSpPr>
        <p:spPr>
          <a:xfrm>
            <a:off x="766757" y="1765945"/>
            <a:ext cx="3384613" cy="465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9" name="Rectangle 38">
            <a:extLst>
              <a:ext uri="{FF2B5EF4-FFF2-40B4-BE49-F238E27FC236}">
                <a16:creationId xmlns:a16="http://schemas.microsoft.com/office/drawing/2014/main" id="{378568CC-D0FD-933A-789B-87F528C3ACA9}"/>
              </a:ext>
            </a:extLst>
          </p:cNvPr>
          <p:cNvSpPr/>
          <p:nvPr/>
        </p:nvSpPr>
        <p:spPr>
          <a:xfrm>
            <a:off x="766757" y="2274177"/>
            <a:ext cx="3384613" cy="465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0" name="Rectangle 39">
            <a:extLst>
              <a:ext uri="{FF2B5EF4-FFF2-40B4-BE49-F238E27FC236}">
                <a16:creationId xmlns:a16="http://schemas.microsoft.com/office/drawing/2014/main" id="{B4FBADFF-28AF-D650-B85E-FFAC5CFC1958}"/>
              </a:ext>
            </a:extLst>
          </p:cNvPr>
          <p:cNvSpPr/>
          <p:nvPr/>
        </p:nvSpPr>
        <p:spPr>
          <a:xfrm>
            <a:off x="766757" y="2782409"/>
            <a:ext cx="3384613" cy="465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1" name="Rectangle 40">
            <a:extLst>
              <a:ext uri="{FF2B5EF4-FFF2-40B4-BE49-F238E27FC236}">
                <a16:creationId xmlns:a16="http://schemas.microsoft.com/office/drawing/2014/main" id="{1D0F3D69-B12C-722B-C54A-25B83165A0DE}"/>
              </a:ext>
            </a:extLst>
          </p:cNvPr>
          <p:cNvSpPr/>
          <p:nvPr/>
        </p:nvSpPr>
        <p:spPr>
          <a:xfrm>
            <a:off x="766757" y="3290641"/>
            <a:ext cx="3384613" cy="465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2" name="Rectangle 41">
            <a:extLst>
              <a:ext uri="{FF2B5EF4-FFF2-40B4-BE49-F238E27FC236}">
                <a16:creationId xmlns:a16="http://schemas.microsoft.com/office/drawing/2014/main" id="{EBE7A406-8F0E-3946-E2FF-39A550F2F78A}"/>
              </a:ext>
            </a:extLst>
          </p:cNvPr>
          <p:cNvSpPr/>
          <p:nvPr/>
        </p:nvSpPr>
        <p:spPr>
          <a:xfrm>
            <a:off x="766757" y="3798873"/>
            <a:ext cx="3384613" cy="465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3" name="Rectangle 42">
            <a:extLst>
              <a:ext uri="{FF2B5EF4-FFF2-40B4-BE49-F238E27FC236}">
                <a16:creationId xmlns:a16="http://schemas.microsoft.com/office/drawing/2014/main" id="{17FE1479-CF6B-776B-1860-33A37FA72544}"/>
              </a:ext>
            </a:extLst>
          </p:cNvPr>
          <p:cNvSpPr/>
          <p:nvPr/>
        </p:nvSpPr>
        <p:spPr>
          <a:xfrm>
            <a:off x="766757" y="4307105"/>
            <a:ext cx="3384613" cy="465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4" name="Rectangle 43">
            <a:extLst>
              <a:ext uri="{FF2B5EF4-FFF2-40B4-BE49-F238E27FC236}">
                <a16:creationId xmlns:a16="http://schemas.microsoft.com/office/drawing/2014/main" id="{4CA49FF1-02BF-D741-6809-7D3D6A49448C}"/>
              </a:ext>
            </a:extLst>
          </p:cNvPr>
          <p:cNvSpPr/>
          <p:nvPr/>
        </p:nvSpPr>
        <p:spPr>
          <a:xfrm>
            <a:off x="766757" y="4815337"/>
            <a:ext cx="3384613" cy="465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5" name="Rectangle 44">
            <a:extLst>
              <a:ext uri="{FF2B5EF4-FFF2-40B4-BE49-F238E27FC236}">
                <a16:creationId xmlns:a16="http://schemas.microsoft.com/office/drawing/2014/main" id="{BB218A56-E09E-787C-FE25-E5B3D6A19508}"/>
              </a:ext>
            </a:extLst>
          </p:cNvPr>
          <p:cNvSpPr/>
          <p:nvPr/>
        </p:nvSpPr>
        <p:spPr>
          <a:xfrm>
            <a:off x="766757" y="5323569"/>
            <a:ext cx="3384613" cy="465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6" name="Rectangle 45">
            <a:extLst>
              <a:ext uri="{FF2B5EF4-FFF2-40B4-BE49-F238E27FC236}">
                <a16:creationId xmlns:a16="http://schemas.microsoft.com/office/drawing/2014/main" id="{27ED647F-8087-3361-BAAE-CE90ADE172BC}"/>
              </a:ext>
            </a:extLst>
          </p:cNvPr>
          <p:cNvSpPr/>
          <p:nvPr/>
        </p:nvSpPr>
        <p:spPr>
          <a:xfrm>
            <a:off x="766757" y="5831801"/>
            <a:ext cx="3384613" cy="465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47" name="Rectangle 46">
            <a:extLst>
              <a:ext uri="{FF2B5EF4-FFF2-40B4-BE49-F238E27FC236}">
                <a16:creationId xmlns:a16="http://schemas.microsoft.com/office/drawing/2014/main" id="{0F32C60D-8AB8-3476-5788-00359413B470}"/>
              </a:ext>
            </a:extLst>
          </p:cNvPr>
          <p:cNvSpPr/>
          <p:nvPr/>
        </p:nvSpPr>
        <p:spPr>
          <a:xfrm>
            <a:off x="766757" y="6340029"/>
            <a:ext cx="3384613" cy="46519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 name="Espace réservé du numéro de diapositive 2">
            <a:extLst>
              <a:ext uri="{FF2B5EF4-FFF2-40B4-BE49-F238E27FC236}">
                <a16:creationId xmlns:a16="http://schemas.microsoft.com/office/drawing/2014/main" id="{5009B045-FCF8-AED4-4E18-244B8DC53C92}"/>
              </a:ext>
            </a:extLst>
          </p:cNvPr>
          <p:cNvSpPr>
            <a:spLocks noGrp="1"/>
          </p:cNvSpPr>
          <p:nvPr>
            <p:ph type="sldNum" sz="quarter" idx="12"/>
          </p:nvPr>
        </p:nvSpPr>
        <p:spPr/>
        <p:txBody>
          <a:bodyPr/>
          <a:lstStyle/>
          <a:p>
            <a:fld id="{2A36D1C2-E2EA-4BC6-8911-429A8CF6BF49}" type="slidenum">
              <a:rPr lang="fr-CA" smtClean="0"/>
              <a:t>8</a:t>
            </a:fld>
            <a:endParaRPr lang="fr-CA"/>
          </a:p>
        </p:txBody>
      </p:sp>
      <p:sp>
        <p:nvSpPr>
          <p:cNvPr id="37" name="Title 1">
            <a:extLst>
              <a:ext uri="{FF2B5EF4-FFF2-40B4-BE49-F238E27FC236}">
                <a16:creationId xmlns:a16="http://schemas.microsoft.com/office/drawing/2014/main" id="{F7EB294A-E2DE-E043-052A-999B84C3D042}"/>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b="1" spc="150" dirty="0">
                <a:solidFill>
                  <a:srgbClr val="002060"/>
                </a:solidFill>
                <a:latin typeface="Agency FB" panose="020B0503020202020204" pitchFamily="34" charset="0"/>
              </a:rPr>
            </a:br>
            <a:r>
              <a:rPr lang="en-CA" sz="3200" b="1" spc="150" dirty="0" err="1">
                <a:solidFill>
                  <a:srgbClr val="002060"/>
                </a:solidFill>
                <a:latin typeface="Arial" panose="020B0604020202020204" pitchFamily="34" charset="0"/>
                <a:cs typeface="Arial" panose="020B0604020202020204" pitchFamily="34" charset="0"/>
              </a:rPr>
              <a:t>Limites</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approches</a:t>
            </a:r>
            <a:r>
              <a:rPr lang="en-CA" sz="3200" b="1" spc="150" dirty="0">
                <a:solidFill>
                  <a:srgbClr val="002060"/>
                </a:solidFill>
                <a:latin typeface="Arial" panose="020B0604020202020204" pitchFamily="34" charset="0"/>
                <a:cs typeface="Arial" panose="020B0604020202020204" pitchFamily="34" charset="0"/>
              </a:rPr>
              <a:t> p</a:t>
            </a:r>
            <a:r>
              <a:rPr lang="fr-CA" sz="3200" b="1" spc="150" dirty="0" err="1">
                <a:solidFill>
                  <a:srgbClr val="002060"/>
                </a:solidFill>
                <a:latin typeface="Arial" panose="020B0604020202020204" pitchFamily="34" charset="0"/>
                <a:cs typeface="Arial" panose="020B0604020202020204" pitchFamily="34" charset="0"/>
              </a:rPr>
              <a:t>rédictive</a:t>
            </a:r>
            <a:endParaRPr lang="en-CA" sz="3200" b="1" spc="150" dirty="0">
              <a:solidFill>
                <a:srgbClr val="002060"/>
              </a:solidFill>
              <a:latin typeface="Arial" panose="020B0604020202020204" pitchFamily="34" charset="0"/>
              <a:cs typeface="Arial" panose="020B0604020202020204" pitchFamily="34" charset="0"/>
            </a:endParaRPr>
          </a:p>
        </p:txBody>
      </p:sp>
      <p:sp>
        <p:nvSpPr>
          <p:cNvPr id="2" name="Content Placeholder 2">
            <a:extLst>
              <a:ext uri="{FF2B5EF4-FFF2-40B4-BE49-F238E27FC236}">
                <a16:creationId xmlns:a16="http://schemas.microsoft.com/office/drawing/2014/main" id="{6C7A672C-BA18-3EBC-A2BD-CE6150614163}"/>
              </a:ext>
            </a:extLst>
          </p:cNvPr>
          <p:cNvSpPr txBox="1">
            <a:spLocks/>
          </p:cNvSpPr>
          <p:nvPr/>
        </p:nvSpPr>
        <p:spPr>
          <a:xfrm>
            <a:off x="766763" y="1799088"/>
            <a:ext cx="3384607" cy="42476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Aft>
                <a:spcPts val="800"/>
              </a:spcAft>
              <a:buNone/>
            </a:pPr>
            <a:r>
              <a:rPr lang="fr-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Rigidité face aux changements </a:t>
            </a:r>
            <a:endParaRPr lang="en-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0000"/>
              </a:lnSpc>
              <a:spcAft>
                <a:spcPts val="800"/>
              </a:spcAft>
              <a:buNone/>
            </a:pPr>
            <a:r>
              <a:rPr lang="fr-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Difficulté d'adaptation aux retours d'expérience utilisateur tardifs </a:t>
            </a:r>
          </a:p>
          <a:p>
            <a:pPr marL="0" lvl="0" indent="0">
              <a:lnSpc>
                <a:spcPct val="100000"/>
              </a:lnSpc>
              <a:spcAft>
                <a:spcPts val="800"/>
              </a:spcAft>
              <a:buNone/>
            </a:pPr>
            <a:r>
              <a:rPr lang="fr-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Faible visibilité précoce du produit </a:t>
            </a:r>
            <a:endParaRPr lang="en-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0000"/>
              </a:lnSpc>
              <a:spcAft>
                <a:spcPts val="800"/>
              </a:spcAft>
              <a:buNone/>
            </a:pPr>
            <a:r>
              <a:rPr lang="fr-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Gestion de projet complexe </a:t>
            </a:r>
          </a:p>
        </p:txBody>
      </p:sp>
      <p:sp>
        <p:nvSpPr>
          <p:cNvPr id="4" name="Content Placeholder 2">
            <a:extLst>
              <a:ext uri="{FF2B5EF4-FFF2-40B4-BE49-F238E27FC236}">
                <a16:creationId xmlns:a16="http://schemas.microsoft.com/office/drawing/2014/main" id="{31B0AB27-A380-F7DF-673C-792183E57138}"/>
              </a:ext>
            </a:extLst>
          </p:cNvPr>
          <p:cNvSpPr txBox="1">
            <a:spLocks/>
          </p:cNvSpPr>
          <p:nvPr/>
        </p:nvSpPr>
        <p:spPr>
          <a:xfrm>
            <a:off x="5248656" y="1835664"/>
            <a:ext cx="6341654" cy="42476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900"/>
              </a:lnSpc>
              <a:spcAft>
                <a:spcPts val="800"/>
              </a:spcAft>
              <a:buNone/>
            </a:pPr>
            <a:r>
              <a:rPr lang="fr-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 les exigences changent au cours du projet, la cascade peut entraîner des difficultés à intégrer ces changements de manière efficace, car chaque phase dépend de la phase précédente.</a:t>
            </a:r>
            <a:endParaRPr lang="en-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ts val="900"/>
              </a:lnSpc>
              <a:spcAft>
                <a:spcPts val="800"/>
              </a:spcAft>
              <a:buNone/>
            </a:pPr>
            <a:r>
              <a:rPr lang="fr-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Lorsqu'un utilisateur voit le produit final et souhaite des modifications, la cascade peut rendre ces ajustements coûteux et complexes.</a:t>
            </a:r>
          </a:p>
          <a:p>
            <a:pPr marL="0" indent="0">
              <a:lnSpc>
                <a:spcPts val="900"/>
              </a:lnSpc>
              <a:spcAft>
                <a:spcPts val="800"/>
              </a:spcAft>
              <a:buNone/>
            </a:pPr>
            <a:r>
              <a:rPr lang="fr-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Les parties prenantes ne peuvent pas voir le produit final avant la phase de test, ce qui peut entraîner des divergences importantes par rapport aux attentes initiales.</a:t>
            </a:r>
          </a:p>
          <a:p>
            <a:pPr marL="0" indent="0">
              <a:lnSpc>
                <a:spcPts val="900"/>
              </a:lnSpc>
              <a:spcAft>
                <a:spcPts val="800"/>
              </a:spcAft>
              <a:buNone/>
            </a:pPr>
            <a:r>
              <a:rPr lang="fr-CA" sz="10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r-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La planification et la coordination de toutes les phases peuvent être difficiles, en particulier sur de grands projets, ce qui peut entraîner des retards et des dépassements de coûts.</a:t>
            </a:r>
            <a:endParaRPr lang="en-CA" sz="1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ts val="900"/>
              </a:lnSpc>
              <a:spcAft>
                <a:spcPts val="800"/>
              </a:spcAft>
              <a:buNone/>
            </a:pPr>
            <a:r>
              <a:rPr lang="fr-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Les exigences définies au début du projet peuvent ne pas refléter les besoins réels des utilisateurs qui émergent pendant le développement.  </a:t>
            </a:r>
          </a:p>
          <a:p>
            <a:pPr marL="0" indent="0">
              <a:lnSpc>
                <a:spcPts val="900"/>
              </a:lnSpc>
              <a:spcAft>
                <a:spcPts val="800"/>
              </a:spcAft>
              <a:buNone/>
            </a:pPr>
            <a:r>
              <a:rPr lang="fr-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Sur des projets massifs, la cascade peut rendre difficile l'ajustement rapide aux évolutions du marché ou aux nouvelles technologies.</a:t>
            </a:r>
            <a:endParaRPr lang="en-CA" sz="1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ts val="900"/>
              </a:lnSpc>
              <a:spcAft>
                <a:spcPts val="800"/>
              </a:spcAft>
              <a:buNone/>
            </a:pPr>
            <a:r>
              <a:rPr lang="fr-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Le produit final n'est généralement disponible qu'à la fin du projet, ce qui peut retarder la réalisation des bénéfices pour les parties prenantes.</a:t>
            </a:r>
            <a:endParaRPr lang="en-CA" sz="10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marL="0" indent="0">
              <a:lnSpc>
                <a:spcPts val="900"/>
              </a:lnSpc>
              <a:spcAft>
                <a:spcPts val="800"/>
              </a:spcAft>
              <a:buNone/>
            </a:pPr>
            <a:r>
              <a:rPr lang="fr-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Les retours des utilisateurs ou des parties prenantes ne sont pris en compte qu'à la fin du projet, ce qui peut entraîner des erreurs majeures qui auraient pu être évitées avec un retour continu.</a:t>
            </a:r>
          </a:p>
          <a:p>
            <a:pPr marL="0" indent="0">
              <a:lnSpc>
                <a:spcPts val="900"/>
              </a:lnSpc>
              <a:spcAft>
                <a:spcPts val="800"/>
              </a:spcAft>
              <a:buNone/>
            </a:pPr>
            <a:r>
              <a:rPr lang="fr-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Des imprévus peuvent survenir, et les coûts et les délais peuvent être sous-estimés au début du projet.</a:t>
            </a:r>
          </a:p>
          <a:p>
            <a:pPr marL="0" indent="0">
              <a:lnSpc>
                <a:spcPts val="900"/>
              </a:lnSpc>
              <a:spcAft>
                <a:spcPts val="800"/>
              </a:spcAft>
              <a:buNone/>
            </a:pPr>
            <a:r>
              <a:rPr lang="fr-CA" sz="10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r-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Si les spécifications initiales ne sont pas suffisamment détaillées, cela peut conduire à des interprétations différentes et à des erreurs de mise en œuvre.</a:t>
            </a:r>
            <a:endParaRPr lang="en-CA" sz="1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Flèche : droite 5">
            <a:extLst>
              <a:ext uri="{FF2B5EF4-FFF2-40B4-BE49-F238E27FC236}">
                <a16:creationId xmlns:a16="http://schemas.microsoft.com/office/drawing/2014/main" id="{C4E1BB70-EE04-F8C1-8BE8-A6F424E47A73}"/>
              </a:ext>
            </a:extLst>
          </p:cNvPr>
          <p:cNvSpPr/>
          <p:nvPr/>
        </p:nvSpPr>
        <p:spPr>
          <a:xfrm>
            <a:off x="4229100" y="1859471"/>
            <a:ext cx="82296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8" name="Content Placeholder 2">
            <a:extLst>
              <a:ext uri="{FF2B5EF4-FFF2-40B4-BE49-F238E27FC236}">
                <a16:creationId xmlns:a16="http://schemas.microsoft.com/office/drawing/2014/main" id="{E6AFE4F1-9BA0-F5B9-F29E-3F953A3D3B2E}"/>
              </a:ext>
            </a:extLst>
          </p:cNvPr>
          <p:cNvSpPr txBox="1">
            <a:spLocks/>
          </p:cNvSpPr>
          <p:nvPr/>
        </p:nvSpPr>
        <p:spPr>
          <a:xfrm>
            <a:off x="782854" y="3755831"/>
            <a:ext cx="3384607" cy="46519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Aft>
                <a:spcPts val="800"/>
              </a:spcAft>
              <a:buNone/>
            </a:pPr>
            <a:r>
              <a:rPr lang="fr-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Risque accru de non-conformité aux besoins réels des utilisateurs </a:t>
            </a:r>
            <a:endParaRPr lang="en-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9" name="ZoneTexte 48">
            <a:extLst>
              <a:ext uri="{FF2B5EF4-FFF2-40B4-BE49-F238E27FC236}">
                <a16:creationId xmlns:a16="http://schemas.microsoft.com/office/drawing/2014/main" id="{8D4520EF-F3CC-979A-C943-84180AC02C2F}"/>
              </a:ext>
            </a:extLst>
          </p:cNvPr>
          <p:cNvSpPr txBox="1"/>
          <p:nvPr/>
        </p:nvSpPr>
        <p:spPr>
          <a:xfrm>
            <a:off x="721037" y="4253243"/>
            <a:ext cx="3630168" cy="2605842"/>
          </a:xfrm>
          <a:prstGeom prst="rect">
            <a:avLst/>
          </a:prstGeom>
          <a:noFill/>
        </p:spPr>
        <p:txBody>
          <a:bodyPr wrap="square" rtlCol="0">
            <a:spAutoFit/>
          </a:bodyPr>
          <a:lstStyle/>
          <a:p>
            <a:pPr marL="0" lvl="0" indent="0">
              <a:lnSpc>
                <a:spcPct val="100000"/>
              </a:lnSpc>
              <a:spcAft>
                <a:spcPts val="800"/>
              </a:spcAft>
              <a:buNone/>
            </a:pPr>
            <a:r>
              <a:rPr lang="fr-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Difficulté à gérer les projets de grande envergure </a:t>
            </a:r>
            <a:endParaRPr lang="en-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0000"/>
              </a:lnSpc>
              <a:spcAft>
                <a:spcPts val="800"/>
              </a:spcAft>
              <a:buNone/>
            </a:pPr>
            <a:endParaRPr lang="fr-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0000"/>
              </a:lnSpc>
              <a:spcAft>
                <a:spcPts val="800"/>
              </a:spcAft>
              <a:buNone/>
            </a:pPr>
            <a:r>
              <a:rPr lang="fr-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Longs cycles de développement avant                    la livraison </a:t>
            </a:r>
          </a:p>
          <a:p>
            <a:pPr marL="0" lvl="0" indent="0">
              <a:lnSpc>
                <a:spcPct val="100000"/>
              </a:lnSpc>
              <a:spcAft>
                <a:spcPts val="800"/>
              </a:spcAft>
              <a:buNone/>
            </a:pPr>
            <a:r>
              <a:rPr lang="fr-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Manque de rétroaction continue </a:t>
            </a:r>
          </a:p>
          <a:p>
            <a:pPr marL="0" lvl="0" indent="0">
              <a:lnSpc>
                <a:spcPct val="100000"/>
              </a:lnSpc>
              <a:spcAft>
                <a:spcPts val="800"/>
              </a:spcAft>
              <a:buNone/>
            </a:pPr>
            <a:r>
              <a:rPr lang="fr-CA" sz="1300" b="1"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r>
              <a:rPr lang="fr-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Difficulté à estimer précisément les coûts et les délais</a:t>
            </a:r>
            <a:endParaRPr lang="en-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0000"/>
              </a:lnSpc>
              <a:spcAft>
                <a:spcPts val="800"/>
              </a:spcAft>
              <a:buNone/>
            </a:pPr>
            <a:r>
              <a:rPr lang="fr-CA" sz="13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Nécessité de perfectionnement des spécifications en amont </a:t>
            </a:r>
            <a:endParaRPr lang="en-CA" sz="1300" dirty="0"/>
          </a:p>
        </p:txBody>
      </p:sp>
      <p:sp>
        <p:nvSpPr>
          <p:cNvPr id="50" name="Flèche : droite 49">
            <a:extLst>
              <a:ext uri="{FF2B5EF4-FFF2-40B4-BE49-F238E27FC236}">
                <a16:creationId xmlns:a16="http://schemas.microsoft.com/office/drawing/2014/main" id="{88A2A603-814B-FF05-288F-2FCEE822A216}"/>
              </a:ext>
            </a:extLst>
          </p:cNvPr>
          <p:cNvSpPr/>
          <p:nvPr/>
        </p:nvSpPr>
        <p:spPr>
          <a:xfrm>
            <a:off x="4229100" y="2384392"/>
            <a:ext cx="82296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Flèche : droite 50">
            <a:extLst>
              <a:ext uri="{FF2B5EF4-FFF2-40B4-BE49-F238E27FC236}">
                <a16:creationId xmlns:a16="http://schemas.microsoft.com/office/drawing/2014/main" id="{98887447-DF61-ED0D-FA61-18CD827B36D7}"/>
              </a:ext>
            </a:extLst>
          </p:cNvPr>
          <p:cNvSpPr/>
          <p:nvPr/>
        </p:nvSpPr>
        <p:spPr>
          <a:xfrm>
            <a:off x="4256292" y="2860500"/>
            <a:ext cx="82296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Flèche : droite 51">
            <a:extLst>
              <a:ext uri="{FF2B5EF4-FFF2-40B4-BE49-F238E27FC236}">
                <a16:creationId xmlns:a16="http://schemas.microsoft.com/office/drawing/2014/main" id="{192394C6-F250-1B82-5A68-BA85E6A62AD0}"/>
              </a:ext>
            </a:extLst>
          </p:cNvPr>
          <p:cNvSpPr/>
          <p:nvPr/>
        </p:nvSpPr>
        <p:spPr>
          <a:xfrm>
            <a:off x="4229100" y="3347273"/>
            <a:ext cx="82296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Flèche : droite 52">
            <a:extLst>
              <a:ext uri="{FF2B5EF4-FFF2-40B4-BE49-F238E27FC236}">
                <a16:creationId xmlns:a16="http://schemas.microsoft.com/office/drawing/2014/main" id="{C4626444-54CB-CAE8-C9C2-1EA827B501EA}"/>
              </a:ext>
            </a:extLst>
          </p:cNvPr>
          <p:cNvSpPr/>
          <p:nvPr/>
        </p:nvSpPr>
        <p:spPr>
          <a:xfrm>
            <a:off x="4282982" y="3896485"/>
            <a:ext cx="82296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4" name="Flèche : droite 53">
            <a:extLst>
              <a:ext uri="{FF2B5EF4-FFF2-40B4-BE49-F238E27FC236}">
                <a16:creationId xmlns:a16="http://schemas.microsoft.com/office/drawing/2014/main" id="{0D2B451B-7F45-8956-0707-89733A0E0032}"/>
              </a:ext>
            </a:extLst>
          </p:cNvPr>
          <p:cNvSpPr/>
          <p:nvPr/>
        </p:nvSpPr>
        <p:spPr>
          <a:xfrm>
            <a:off x="4282982" y="4421406"/>
            <a:ext cx="82296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Flèche : droite 54">
            <a:extLst>
              <a:ext uri="{FF2B5EF4-FFF2-40B4-BE49-F238E27FC236}">
                <a16:creationId xmlns:a16="http://schemas.microsoft.com/office/drawing/2014/main" id="{0DDCB9F0-457E-D7E9-6E25-28EC5CC57736}"/>
              </a:ext>
            </a:extLst>
          </p:cNvPr>
          <p:cNvSpPr/>
          <p:nvPr/>
        </p:nvSpPr>
        <p:spPr>
          <a:xfrm>
            <a:off x="4310174" y="4897514"/>
            <a:ext cx="82296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Flèche : droite 55">
            <a:extLst>
              <a:ext uri="{FF2B5EF4-FFF2-40B4-BE49-F238E27FC236}">
                <a16:creationId xmlns:a16="http://schemas.microsoft.com/office/drawing/2014/main" id="{16C9B087-F52B-881A-C8FB-09EC2217B11C}"/>
              </a:ext>
            </a:extLst>
          </p:cNvPr>
          <p:cNvSpPr/>
          <p:nvPr/>
        </p:nvSpPr>
        <p:spPr>
          <a:xfrm>
            <a:off x="4282982" y="5384287"/>
            <a:ext cx="82296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Flèche : droite 56">
            <a:extLst>
              <a:ext uri="{FF2B5EF4-FFF2-40B4-BE49-F238E27FC236}">
                <a16:creationId xmlns:a16="http://schemas.microsoft.com/office/drawing/2014/main" id="{F3997290-D16A-57FA-FD68-F260F85A0D29}"/>
              </a:ext>
            </a:extLst>
          </p:cNvPr>
          <p:cNvSpPr/>
          <p:nvPr/>
        </p:nvSpPr>
        <p:spPr>
          <a:xfrm>
            <a:off x="4229100" y="6426647"/>
            <a:ext cx="82296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8" name="Flèche : droite 57">
            <a:extLst>
              <a:ext uri="{FF2B5EF4-FFF2-40B4-BE49-F238E27FC236}">
                <a16:creationId xmlns:a16="http://schemas.microsoft.com/office/drawing/2014/main" id="{64BA8F8D-7F86-92CC-EFA7-55D10D94474B}"/>
              </a:ext>
            </a:extLst>
          </p:cNvPr>
          <p:cNvSpPr/>
          <p:nvPr/>
        </p:nvSpPr>
        <p:spPr>
          <a:xfrm>
            <a:off x="4249645" y="5950096"/>
            <a:ext cx="822960" cy="2286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37580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9</a:t>
            </a:fld>
            <a:endParaRPr lang="fr-CA"/>
          </a:p>
        </p:txBody>
      </p:sp>
      <p:sp>
        <p:nvSpPr>
          <p:cNvPr id="4" name="ZoneTexte 3">
            <a:extLst>
              <a:ext uri="{FF2B5EF4-FFF2-40B4-BE49-F238E27FC236}">
                <a16:creationId xmlns:a16="http://schemas.microsoft.com/office/drawing/2014/main" id="{3A4F165D-518D-43B1-A181-229FB0C0ED2D}"/>
              </a:ext>
            </a:extLst>
          </p:cNvPr>
          <p:cNvSpPr txBox="1"/>
          <p:nvPr/>
        </p:nvSpPr>
        <p:spPr>
          <a:xfrm>
            <a:off x="587375" y="1840825"/>
            <a:ext cx="11017250" cy="1785104"/>
          </a:xfrm>
          <a:prstGeom prst="rect">
            <a:avLst/>
          </a:prstGeom>
          <a:noFill/>
        </p:spPr>
        <p:txBody>
          <a:bodyPr wrap="square" rtlCol="0">
            <a:spAutoFit/>
          </a:bodyPr>
          <a:lstStyle/>
          <a:p>
            <a:r>
              <a:rPr lang="fr-FR" sz="2200" dirty="0"/>
              <a:t>Une méthodologie de gestion de projet est un système qui regroupe des principes, techniques et procédures utilisées par les individus qui travaillent dans une même discipline. </a:t>
            </a:r>
          </a:p>
          <a:p>
            <a:r>
              <a:rPr lang="fr-FR" sz="2200" dirty="0"/>
              <a:t>Les principales méthodologies diffèrent non seulement par leur structure (selon les caractéristiques des organisations qui les appliquent), mais aussi par la nature des livrables, processus et même par le logiciel de gestion de projet adopté</a:t>
            </a:r>
            <a:r>
              <a:rPr lang="fr-FR" sz="2200" b="0" i="0" dirty="0">
                <a:solidFill>
                  <a:srgbClr val="2A2B2C"/>
                </a:solidFill>
                <a:effectLst/>
                <a:latin typeface="gordita"/>
              </a:rPr>
              <a:t>.</a:t>
            </a:r>
            <a:endParaRPr lang="en-CA" sz="2200" dirty="0"/>
          </a:p>
        </p:txBody>
      </p:sp>
      <p:cxnSp>
        <p:nvCxnSpPr>
          <p:cNvPr id="6" name="Connecteur droit 5">
            <a:extLst>
              <a:ext uri="{FF2B5EF4-FFF2-40B4-BE49-F238E27FC236}">
                <a16:creationId xmlns:a16="http://schemas.microsoft.com/office/drawing/2014/main" id="{B6F3FFD4-F288-4604-A2B1-25749F2C8648}"/>
              </a:ext>
            </a:extLst>
          </p:cNvPr>
          <p:cNvCxnSpPr/>
          <p:nvPr/>
        </p:nvCxnSpPr>
        <p:spPr>
          <a:xfrm>
            <a:off x="1479884" y="3777904"/>
            <a:ext cx="892743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riangle isocèle 6">
            <a:extLst>
              <a:ext uri="{FF2B5EF4-FFF2-40B4-BE49-F238E27FC236}">
                <a16:creationId xmlns:a16="http://schemas.microsoft.com/office/drawing/2014/main" id="{D36664E0-5569-43ED-AD87-897907316D36}"/>
              </a:ext>
            </a:extLst>
          </p:cNvPr>
          <p:cNvSpPr/>
          <p:nvPr/>
        </p:nvSpPr>
        <p:spPr>
          <a:xfrm rot="10800000">
            <a:off x="5257799" y="3777904"/>
            <a:ext cx="1239253" cy="240631"/>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ZoneTexte 7">
            <a:extLst>
              <a:ext uri="{FF2B5EF4-FFF2-40B4-BE49-F238E27FC236}">
                <a16:creationId xmlns:a16="http://schemas.microsoft.com/office/drawing/2014/main" id="{7AEDC2CC-33B2-4006-8ADD-E321A54C80D7}"/>
              </a:ext>
            </a:extLst>
          </p:cNvPr>
          <p:cNvSpPr txBox="1"/>
          <p:nvPr/>
        </p:nvSpPr>
        <p:spPr>
          <a:xfrm>
            <a:off x="587375" y="4002677"/>
            <a:ext cx="5081337" cy="2490197"/>
          </a:xfrm>
          <a:prstGeom prst="rect">
            <a:avLst/>
          </a:prstGeom>
          <a:noFill/>
          <a:ln>
            <a:solidFill>
              <a:schemeClr val="accent1"/>
            </a:solidFill>
          </a:ln>
        </p:spPr>
        <p:txBody>
          <a:bodyPr wrap="square" rtlCol="0">
            <a:noAutofit/>
          </a:bodyPr>
          <a:lstStyle/>
          <a:p>
            <a:r>
              <a:rPr lang="fr-CA" b="1" dirty="0"/>
              <a:t>Méthodes</a:t>
            </a:r>
            <a:r>
              <a:rPr lang="en-CA" b="1" dirty="0"/>
              <a:t> </a:t>
            </a:r>
            <a:r>
              <a:rPr lang="en-CA" b="1" dirty="0" err="1"/>
              <a:t>Classiques</a:t>
            </a:r>
            <a:endParaRPr lang="en-CA" b="1" dirty="0"/>
          </a:p>
          <a:p>
            <a:pPr algn="l"/>
            <a:r>
              <a:rPr lang="fr-FR" b="0" i="0" dirty="0">
                <a:solidFill>
                  <a:srgbClr val="000000"/>
                </a:solidFill>
                <a:effectLst/>
                <a:latin typeface="Inter"/>
              </a:rPr>
              <a:t>sont les méthodes les plus utilisées en gestion de projet en général. Ces méthodes sont aussi appelées « en cascade » car chaque étape doit être terminée pour passer à la suivante.</a:t>
            </a:r>
          </a:p>
          <a:p>
            <a:pPr algn="l"/>
            <a:r>
              <a:rPr lang="fr-FR" b="0" i="0" dirty="0">
                <a:solidFill>
                  <a:srgbClr val="000000"/>
                </a:solidFill>
                <a:effectLst/>
                <a:latin typeface="Inter"/>
              </a:rPr>
              <a:t>Tout doit être prévu. L'équipe s'engage sur un planning précis et définit l'ensemble des tâches à réaliser. </a:t>
            </a:r>
            <a:endParaRPr lang="en-CA" dirty="0"/>
          </a:p>
        </p:txBody>
      </p:sp>
      <p:sp>
        <p:nvSpPr>
          <p:cNvPr id="9" name="ZoneTexte 8">
            <a:extLst>
              <a:ext uri="{FF2B5EF4-FFF2-40B4-BE49-F238E27FC236}">
                <a16:creationId xmlns:a16="http://schemas.microsoft.com/office/drawing/2014/main" id="{C4D9A2BA-FDD7-408C-8138-BB3F538DAEBC}"/>
              </a:ext>
            </a:extLst>
          </p:cNvPr>
          <p:cNvSpPr txBox="1"/>
          <p:nvPr/>
        </p:nvSpPr>
        <p:spPr>
          <a:xfrm>
            <a:off x="6096000" y="4010606"/>
            <a:ext cx="5081337" cy="2490197"/>
          </a:xfrm>
          <a:prstGeom prst="rect">
            <a:avLst/>
          </a:prstGeom>
          <a:noFill/>
          <a:ln>
            <a:solidFill>
              <a:schemeClr val="accent1"/>
            </a:solidFill>
          </a:ln>
        </p:spPr>
        <p:txBody>
          <a:bodyPr wrap="square" rtlCol="0">
            <a:noAutofit/>
          </a:bodyPr>
          <a:lstStyle/>
          <a:p>
            <a:r>
              <a:rPr lang="fr-CA" b="1" dirty="0"/>
              <a:t>Méthodes</a:t>
            </a:r>
            <a:r>
              <a:rPr lang="en-CA" b="1" dirty="0"/>
              <a:t> </a:t>
            </a:r>
            <a:r>
              <a:rPr lang="fr-CA" b="1" dirty="0"/>
              <a:t>Agiles</a:t>
            </a:r>
          </a:p>
          <a:p>
            <a:pPr algn="l"/>
            <a:r>
              <a:rPr lang="fr-FR" b="0" i="0" dirty="0">
                <a:solidFill>
                  <a:srgbClr val="000000"/>
                </a:solidFill>
                <a:effectLst/>
                <a:latin typeface="Inter"/>
              </a:rPr>
              <a:t>placent les besoins du client au centre des priorités du projet.</a:t>
            </a:r>
            <a:r>
              <a:rPr lang="fr-FR" b="1" i="0" dirty="0">
                <a:solidFill>
                  <a:srgbClr val="000000"/>
                </a:solidFill>
                <a:effectLst/>
                <a:latin typeface="Inter"/>
              </a:rPr>
              <a:t> </a:t>
            </a:r>
          </a:p>
          <a:p>
            <a:pPr algn="l"/>
            <a:r>
              <a:rPr lang="fr-FR" b="0" i="0" dirty="0">
                <a:solidFill>
                  <a:srgbClr val="000000"/>
                </a:solidFill>
                <a:effectLst/>
                <a:latin typeface="Inter"/>
              </a:rPr>
              <a:t>Le projet est ainsi découpé en mini-projets, chacun nécessitant la validation du client pour passer au suivant. Le dialogue avec le client est privilégié, les retours et les ajustements sont possibles. </a:t>
            </a:r>
            <a:endParaRPr lang="en-CA" dirty="0"/>
          </a:p>
        </p:txBody>
      </p:sp>
      <p:sp>
        <p:nvSpPr>
          <p:cNvPr id="5" name="Title 1">
            <a:extLst>
              <a:ext uri="{FF2B5EF4-FFF2-40B4-BE49-F238E27FC236}">
                <a16:creationId xmlns:a16="http://schemas.microsoft.com/office/drawing/2014/main" id="{B969A981-0DE3-2187-B670-C15F2CDB1CF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Linéaires vs Agiles</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19867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28809</TotalTime>
  <Words>4637</Words>
  <Application>Microsoft Office PowerPoint</Application>
  <PresentationFormat>Grand écran</PresentationFormat>
  <Paragraphs>500</Paragraphs>
  <Slides>38</Slides>
  <Notes>22</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38</vt:i4>
      </vt:variant>
    </vt:vector>
  </HeadingPairs>
  <TitlesOfParts>
    <vt:vector size="58" baseType="lpstr">
      <vt:lpstr>Agency FB</vt:lpstr>
      <vt:lpstr>Algerian</vt:lpstr>
      <vt:lpstr>Arial</vt:lpstr>
      <vt:lpstr>Arial Black</vt:lpstr>
      <vt:lpstr>ArialMT</vt:lpstr>
      <vt:lpstr>Calibri</vt:lpstr>
      <vt:lpstr>Calibri (Corps)</vt:lpstr>
      <vt:lpstr>Calibri Light</vt:lpstr>
      <vt:lpstr>century gothic</vt:lpstr>
      <vt:lpstr>gordita</vt:lpstr>
      <vt:lpstr>Inter</vt:lpstr>
      <vt:lpstr>Myriad Regular</vt:lpstr>
      <vt:lpstr>PT Sans</vt:lpstr>
      <vt:lpstr>Roboto Mono</vt:lpstr>
      <vt:lpstr>Söhne</vt:lpstr>
      <vt:lpstr>Source Sans Pro</vt:lpstr>
      <vt:lpstr>Symbol</vt:lpstr>
      <vt:lpstr>Times New Roman</vt:lpstr>
      <vt:lpstr>Wingdings</vt:lpstr>
      <vt:lpstr>Office Theme</vt:lpstr>
      <vt:lpstr>Sommaire </vt:lpstr>
      <vt:lpstr>Présentation PowerPoint</vt:lpstr>
      <vt:lpstr>Présentation PowerPoint</vt:lpstr>
      <vt:lpstr>Terminologie de gestion de projet Définition d’un projet (1/3) </vt:lpstr>
      <vt:lpstr> </vt:lpstr>
      <vt:lpstr>Présentation PowerPoint</vt:lpstr>
      <vt:lpstr>Présentation PowerPoint</vt:lpstr>
      <vt:lpstr>Présentation PowerPoint</vt:lpstr>
      <vt:lpstr>Présentation PowerPoint</vt:lpstr>
      <vt:lpstr>Méthodologie de gestion de projet Du prédictif à l’adaptatif. Quelles différences? (1/2)</vt:lpstr>
      <vt:lpstr>Méthodologie de gestion de projet Du prédictif à l’adaptatif. Quelles différences? (2/2)</vt:lpstr>
      <vt:lpstr>Présentation PowerPoint</vt:lpstr>
      <vt:lpstr>Méthodologie de gestion de projet Avantages et limites des approche Agiles.</vt:lpstr>
      <vt:lpstr>Méthodologie de gestion de projet Limites des approche Agiles.</vt:lpstr>
      <vt:lpstr>Méthodologie de gestion de projet Limites des approche Agiles.</vt:lpstr>
      <vt:lpstr>Méthodologie de gestion de projet DevOps </vt:lpstr>
      <vt:lpstr>Méthodologie de gestion de projet DevOps </vt:lpstr>
      <vt:lpstr>Méthodologie de gestion de projet Microservices </vt:lpstr>
      <vt:lpstr>Méthodologie de gestion de projet Long cycle de déploiement </vt:lpstr>
      <vt:lpstr>Méthodologie de gestion de projet Microservices </vt:lpstr>
      <vt:lpstr>Méthodologie de gestion de projet DevOps – microservice </vt:lpstr>
      <vt:lpstr>Méthodologie de gestion de projet CI / CD </vt:lpstr>
      <vt:lpstr>Méthodologie de gestion de projet CI / CD </vt:lpstr>
      <vt:lpstr>Méthodologie de gestion de projet CI / CD </vt:lpstr>
      <vt:lpstr>Cycle de vie d’un projet Phase d’initiation – Rôle d’analyste </vt:lpstr>
      <vt:lpstr>Cycle de vie d’un projet Phase d’initiation – Rôle d’analyste </vt:lpstr>
      <vt:lpstr>Cycle de vie d’un projet Phase d’initiation – Rôle d’analyste </vt:lpstr>
      <vt:lpstr>Cycle de vie d’un projet Phase d’initiation – Acteurs du projet</vt:lpstr>
      <vt:lpstr>Cycle de vie d’un projet Phase d’initiation – Acteurs du projet</vt:lpstr>
      <vt:lpstr>Cycle de vie d’un projet Phase d’initiation – Acteurs du projet</vt:lpstr>
      <vt:lpstr>Cycle de vie d’un projet Phases de développement d’un système – environnements utilisés </vt:lpstr>
      <vt:lpstr>Cycle de vie d’un projet Phases de développement d’un système – environnements utilisés </vt:lpstr>
      <vt:lpstr>Cycle de vie d’un projet Phases de développement d’un système – Testing </vt:lpstr>
      <vt:lpstr>Outils de développement d’un système SCM : Git &amp; GitHub</vt:lpstr>
      <vt:lpstr>Outils de développement d’un système SCM : Git</vt:lpstr>
      <vt:lpstr>Outils de développement d’un système SCM : Git</vt:lpstr>
      <vt:lpstr>Outils de développement d’un système Git : Premiers pas </vt:lpstr>
      <vt:lpstr>Fin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Amellah</dc:creator>
  <cp:lastModifiedBy>Mohammed Amellah</cp:lastModifiedBy>
  <cp:revision>127</cp:revision>
  <dcterms:created xsi:type="dcterms:W3CDTF">2021-08-29T05:08:02Z</dcterms:created>
  <dcterms:modified xsi:type="dcterms:W3CDTF">2024-01-20T12:43:38Z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513b79f-ce8d-43d6-b7e5-c12d3e236916_Enabled">
    <vt:lpwstr>true</vt:lpwstr>
  </property>
  <property fmtid="{D5CDD505-2E9C-101B-9397-08002B2CF9AE}" pid="3" name="MSIP_Label_3513b79f-ce8d-43d6-b7e5-c12d3e236916_SetDate">
    <vt:lpwstr>2024-01-07T02:21:51Z</vt:lpwstr>
  </property>
  <property fmtid="{D5CDD505-2E9C-101B-9397-08002B2CF9AE}" pid="4" name="MSIP_Label_3513b79f-ce8d-43d6-b7e5-c12d3e236916_Method">
    <vt:lpwstr>Standard</vt:lpwstr>
  </property>
  <property fmtid="{D5CDD505-2E9C-101B-9397-08002B2CF9AE}" pid="5" name="MSIP_Label_3513b79f-ce8d-43d6-b7e5-c12d3e236916_Name">
    <vt:lpwstr>defa4170-0d19-0005-0004-bc88714345d2</vt:lpwstr>
  </property>
  <property fmtid="{D5CDD505-2E9C-101B-9397-08002B2CF9AE}" pid="6" name="MSIP_Label_3513b79f-ce8d-43d6-b7e5-c12d3e236916_SiteId">
    <vt:lpwstr>ad8a84ef-f1f3-4b14-ad08-b99ca66f7e30</vt:lpwstr>
  </property>
  <property fmtid="{D5CDD505-2E9C-101B-9397-08002B2CF9AE}" pid="7" name="MSIP_Label_3513b79f-ce8d-43d6-b7e5-c12d3e236916_ActionId">
    <vt:lpwstr>b22a4450-6ce1-4569-baba-79c935349a90</vt:lpwstr>
  </property>
  <property fmtid="{D5CDD505-2E9C-101B-9397-08002B2CF9AE}" pid="8" name="MSIP_Label_3513b79f-ce8d-43d6-b7e5-c12d3e236916_ContentBits">
    <vt:lpwstr>0</vt:lpwstr>
  </property>
</Properties>
</file>